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68" r:id="rId4"/>
    <p:sldId id="257" r:id="rId5"/>
    <p:sldId id="274" r:id="rId6"/>
    <p:sldId id="260" r:id="rId7"/>
    <p:sldId id="265" r:id="rId8"/>
    <p:sldId id="266" r:id="rId9"/>
    <p:sldId id="262" r:id="rId10"/>
    <p:sldId id="270" r:id="rId11"/>
    <p:sldId id="263" r:id="rId12"/>
    <p:sldId id="273" r:id="rId13"/>
  </p:sldIdLst>
  <p:sldSz cx="9144000" cy="5715000" type="screen16x1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28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176339068727513E-2"/>
          <c:y val="0.10403155151380726"/>
          <c:w val="0.75071018466441719"/>
          <c:h val="0.78161417322834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Reg. market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2014B</c:v>
                </c:pt>
                <c:pt idx="9">
                  <c:v>2015E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30</c:v>
                </c:pt>
                <c:pt idx="2">
                  <c:v>31</c:v>
                </c:pt>
                <c:pt idx="3">
                  <c:v>29</c:v>
                </c:pt>
                <c:pt idx="4">
                  <c:v>28</c:v>
                </c:pt>
                <c:pt idx="5">
                  <c:v>27</c:v>
                </c:pt>
                <c:pt idx="6">
                  <c:v>25</c:v>
                </c:pt>
                <c:pt idx="7" formatCode="0">
                  <c:v>21.6</c:v>
                </c:pt>
                <c:pt idx="8">
                  <c:v>19</c:v>
                </c:pt>
                <c:pt idx="9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Free market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2014B</c:v>
                </c:pt>
                <c:pt idx="9">
                  <c:v>2015E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1.1260000000000014</c:v>
                </c:pt>
                <c:pt idx="1">
                  <c:v>1.0839999999999994</c:v>
                </c:pt>
                <c:pt idx="2">
                  <c:v>0.97400000000000031</c:v>
                </c:pt>
                <c:pt idx="3">
                  <c:v>1.4229999999999978</c:v>
                </c:pt>
                <c:pt idx="4">
                  <c:v>3.2429999999999986</c:v>
                </c:pt>
                <c:pt idx="5">
                  <c:v>4.3019999999999996</c:v>
                </c:pt>
                <c:pt idx="6">
                  <c:v>5.2109999999999985</c:v>
                </c:pt>
                <c:pt idx="7">
                  <c:v>6.9269999999999996</c:v>
                </c:pt>
                <c:pt idx="8">
                  <c:v>10.188826400000002</c:v>
                </c:pt>
                <c:pt idx="9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Exports &amp; losses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5400">
              <a:noFill/>
            </a:ln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2014B</c:v>
                </c:pt>
                <c:pt idx="9">
                  <c:v>2015E</c:v>
                </c:pt>
              </c:strCache>
            </c:strRef>
          </c:cat>
          <c:val>
            <c:numRef>
              <c:f>Sheet1!$D$2:$D$11</c:f>
              <c:numCache>
                <c:formatCode>0.0</c:formatCode>
                <c:ptCount val="10"/>
                <c:pt idx="0">
                  <c:v>14.584</c:v>
                </c:pt>
                <c:pt idx="1">
                  <c:v>12.009000000000004</c:v>
                </c:pt>
                <c:pt idx="2">
                  <c:v>12.857000000000005</c:v>
                </c:pt>
                <c:pt idx="3">
                  <c:v>12.150000000000002</c:v>
                </c:pt>
                <c:pt idx="4">
                  <c:v>15.017000000000001</c:v>
                </c:pt>
                <c:pt idx="5">
                  <c:v>18.767999999999997</c:v>
                </c:pt>
                <c:pt idx="6">
                  <c:v>16.984000000000002</c:v>
                </c:pt>
                <c:pt idx="7">
                  <c:v>15.123000000000001</c:v>
                </c:pt>
                <c:pt idx="8">
                  <c:v>18.826173599999994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47524864"/>
        <c:axId val="43992192"/>
      </c:barChart>
      <c:catAx>
        <c:axId val="24752486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crossAx val="43992192"/>
        <c:crosses val="autoZero"/>
        <c:auto val="1"/>
        <c:lblAlgn val="ctr"/>
        <c:lblOffset val="100"/>
        <c:noMultiLvlLbl val="0"/>
      </c:catAx>
      <c:valAx>
        <c:axId val="43992192"/>
        <c:scaling>
          <c:orientation val="minMax"/>
          <c:max val="5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47524864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1970449006374213"/>
          <c:y val="0.23325579461018081"/>
          <c:w val="0.17257944319460072"/>
          <c:h val="0.653206443384717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176339068727506E-2"/>
          <c:y val="0.10403155151380726"/>
          <c:w val="0.91903032954214059"/>
          <c:h val="0.821491473841843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Sheet1!$B$2:$C$2</c:f>
              <c:numCache>
                <c:formatCode>0</c:formatCode>
                <c:ptCount val="2"/>
                <c:pt idx="0" formatCode="0.0">
                  <c:v>1.33</c:v>
                </c:pt>
                <c:pt idx="1">
                  <c:v>665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Wind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Sheet1!$B$3:$C$3</c:f>
              <c:numCache>
                <c:formatCode>0</c:formatCode>
                <c:ptCount val="2"/>
                <c:pt idx="0" formatCode="0.0">
                  <c:v>1.36</c:v>
                </c:pt>
                <c:pt idx="1">
                  <c:v>253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Cogen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Sheet1!$B$4:$C$4</c:f>
              <c:numCache>
                <c:formatCode>0</c:formatCode>
                <c:ptCount val="2"/>
                <c:pt idx="0" formatCode="0.0">
                  <c:v>2.63</c:v>
                </c:pt>
                <c:pt idx="1">
                  <c:v>500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Sheet1!$B$5:$C$5</c:f>
              <c:numCache>
                <c:formatCode>0</c:formatCode>
                <c:ptCount val="2"/>
                <c:pt idx="0" formatCode="0.0">
                  <c:v>2.4899999999999998</c:v>
                </c:pt>
                <c:pt idx="1">
                  <c:v>561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CG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Sheet1!$B$6:$C$6</c:f>
              <c:numCache>
                <c:formatCode>0</c:formatCode>
                <c:ptCount val="2"/>
                <c:pt idx="0" formatCode="0.0">
                  <c:v>3.38</c:v>
                </c:pt>
                <c:pt idx="1">
                  <c:v>490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NPP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Sheet1!$B$7:$C$7</c:f>
              <c:numCache>
                <c:formatCode>0</c:formatCode>
                <c:ptCount val="2"/>
                <c:pt idx="0" formatCode="0.0">
                  <c:v>1.7</c:v>
                </c:pt>
                <c:pt idx="1">
                  <c:v>51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ТЕЦ-2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Sheet1!$B$8:$C$8</c:f>
              <c:numCache>
                <c:formatCode>0</c:formatCode>
                <c:ptCount val="2"/>
                <c:pt idx="0" formatCode="0.0">
                  <c:v>1.6300000000000001</c:v>
                </c:pt>
                <c:pt idx="1">
                  <c:v>112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NEK Hy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Sheet1!$B$9:$C$9</c:f>
              <c:numCache>
                <c:formatCode>0</c:formatCode>
                <c:ptCount val="2"/>
                <c:pt idx="0" formatCode="0.0">
                  <c:v>2.27</c:v>
                </c:pt>
                <c:pt idx="1">
                  <c:v>182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Други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Volume</c:v>
                </c:pt>
                <c:pt idx="1">
                  <c:v>Cost</c:v>
                </c:pt>
              </c:strCache>
            </c:strRef>
          </c:cat>
          <c:val>
            <c:numRef>
              <c:f>Sheet1!$B$10:$C$10</c:f>
              <c:numCache>
                <c:formatCode>0</c:formatCode>
                <c:ptCount val="2"/>
                <c:pt idx="0" formatCode="0.0">
                  <c:v>0.2</c:v>
                </c:pt>
                <c:pt idx="1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chemeClr val="bg1">
                  <a:lumMod val="75000"/>
                </a:schemeClr>
              </a:solidFill>
            </a:ln>
          </c:spPr>
        </c:serLines>
        <c:axId val="266170368"/>
        <c:axId val="43996800"/>
      </c:barChart>
      <c:catAx>
        <c:axId val="266170368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b="1"/>
            </a:pPr>
            <a:endParaRPr lang="bg-BG"/>
          </a:p>
        </c:txPr>
        <c:crossAx val="43996800"/>
        <c:crosses val="autoZero"/>
        <c:auto val="1"/>
        <c:lblAlgn val="ctr"/>
        <c:lblOffset val="100"/>
        <c:noMultiLvlLbl val="0"/>
      </c:catAx>
      <c:valAx>
        <c:axId val="43996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617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bg-BG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5CB05-C7B8-494D-B53F-441C9D42BC6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D1BBAE0-C8C9-49DE-9B65-2D64A40A88DE}">
      <dgm:prSet phldrT="[Text]" custT="1"/>
      <dgm:spPr/>
      <dgm:t>
        <a:bodyPr lIns="18288"/>
        <a:lstStyle/>
        <a:p>
          <a:r>
            <a:rPr lang="bg-BG" sz="1200" dirty="0" smtClean="0">
              <a:latin typeface="+mj-lt"/>
            </a:rPr>
            <a:t>Мощности</a:t>
          </a:r>
        </a:p>
        <a:p>
          <a:r>
            <a:rPr lang="bg-BG" sz="1200" dirty="0" smtClean="0">
              <a:latin typeface="+mj-lt"/>
            </a:rPr>
            <a:t>(Генератори)</a:t>
          </a:r>
          <a:endParaRPr lang="en-US" sz="1200" dirty="0">
            <a:latin typeface="+mj-lt"/>
          </a:endParaRPr>
        </a:p>
      </dgm:t>
    </dgm:pt>
    <dgm:pt modelId="{BB38D52B-5B7F-4D44-919F-D0A7F9453B66}" type="parTrans" cxnId="{F9AFFB1A-4EBC-47D2-9B34-EF4984BB2ABE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33C20DF7-FD93-4A1C-98FF-FDA0A6B40429}" type="sibTrans" cxnId="{F9AFFB1A-4EBC-47D2-9B34-EF4984BB2ABE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C51A6F9-0130-4B63-95B1-74E58C5748FF}">
      <dgm:prSet phldrT="[Text]" custT="1"/>
      <dgm:spPr/>
      <dgm:t>
        <a:bodyPr/>
        <a:lstStyle/>
        <a:p>
          <a:r>
            <a:rPr lang="en-US" sz="1200" dirty="0" smtClean="0">
              <a:latin typeface="+mj-lt"/>
            </a:rPr>
            <a:t>Trading/</a:t>
          </a:r>
        </a:p>
        <a:p>
          <a:r>
            <a:rPr lang="en-US" sz="1200" dirty="0" smtClean="0">
              <a:latin typeface="+mj-lt"/>
            </a:rPr>
            <a:t>Allocation</a:t>
          </a:r>
          <a:endParaRPr lang="en-US" sz="1200" dirty="0">
            <a:latin typeface="+mj-lt"/>
          </a:endParaRPr>
        </a:p>
      </dgm:t>
    </dgm:pt>
    <dgm:pt modelId="{15583190-0664-43A8-B126-C7D8A3F6F79D}" type="parTrans" cxnId="{2FC0A6F4-A7CE-4BE6-AB1F-4F35D331BD67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C46E215-C961-4D83-BC41-DB72382C6833}" type="sibTrans" cxnId="{2FC0A6F4-A7CE-4BE6-AB1F-4F35D331BD67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1BF27C99-F954-4E26-8972-522AFEF42465}">
      <dgm:prSet phldrT="[Text]" custT="1"/>
      <dgm:spPr/>
      <dgm:t>
        <a:bodyPr lIns="0" rIns="0"/>
        <a:lstStyle/>
        <a:p>
          <a:r>
            <a:rPr lang="bg-BG" sz="1200" dirty="0" smtClean="0">
              <a:latin typeface="+mj-lt"/>
            </a:rPr>
            <a:t>Диспечиране и мрежа</a:t>
          </a:r>
          <a:endParaRPr lang="en-US" sz="1200" dirty="0">
            <a:latin typeface="+mj-lt"/>
          </a:endParaRPr>
        </a:p>
      </dgm:t>
    </dgm:pt>
    <dgm:pt modelId="{75B95C79-156F-4B6F-92C4-2AA138461F1E}" type="parTrans" cxnId="{E8E309EE-2464-436A-8885-2603803BDB9D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A922D678-CC03-4A01-8EF3-C4B93B5A9CCA}" type="sibTrans" cxnId="{E8E309EE-2464-436A-8885-2603803BDB9D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217C863-F1D3-497C-A56C-8CC0BD4042CF}">
      <dgm:prSet phldrT="[Text]" custT="1"/>
      <dgm:spPr/>
      <dgm:t>
        <a:bodyPr/>
        <a:lstStyle/>
        <a:p>
          <a:r>
            <a:rPr lang="bg-BG" sz="1200" dirty="0" smtClean="0">
              <a:latin typeface="+mj-lt"/>
            </a:rPr>
            <a:t>Дистрибуция</a:t>
          </a:r>
          <a:endParaRPr lang="en-US" sz="1200" dirty="0">
            <a:latin typeface="+mj-lt"/>
          </a:endParaRPr>
        </a:p>
      </dgm:t>
    </dgm:pt>
    <dgm:pt modelId="{40DA2D0E-5B2B-4ECB-B04F-2FFAA8247DF5}" type="parTrans" cxnId="{488D9880-6676-42FC-9910-092894966EB5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7400A07E-EDD4-488D-AE10-1497FB6EC49D}" type="sibTrans" cxnId="{488D9880-6676-42FC-9910-092894966EB5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B8BDA56B-22B8-4A94-B73D-E43AF3A5BB33}">
      <dgm:prSet phldrT="[Text]" custT="1"/>
      <dgm:spPr/>
      <dgm:t>
        <a:bodyPr/>
        <a:lstStyle/>
        <a:p>
          <a:r>
            <a:rPr lang="bg-BG" sz="1200" dirty="0" smtClean="0">
              <a:latin typeface="+mj-lt"/>
            </a:rPr>
            <a:t>Клиенти</a:t>
          </a:r>
          <a:endParaRPr lang="en-US" sz="1200" dirty="0">
            <a:latin typeface="+mj-lt"/>
          </a:endParaRPr>
        </a:p>
      </dgm:t>
    </dgm:pt>
    <dgm:pt modelId="{6A175ADC-6C8C-43DE-AF7D-CC5305F1E982}" type="parTrans" cxnId="{5427D202-33C9-4342-BC97-4911706A3CF0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648B7294-BF70-42D6-89C9-81B959D2E4A9}" type="sibTrans" cxnId="{5427D202-33C9-4342-BC97-4911706A3CF0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A7CEDFE1-B350-44D6-9FFA-82A28FA7B3C1}">
      <dgm:prSet phldrT="[Text]" custT="1"/>
      <dgm:spPr/>
      <dgm:t>
        <a:bodyPr/>
        <a:lstStyle/>
        <a:p>
          <a:r>
            <a:rPr lang="bg-BG" sz="1200" dirty="0" smtClean="0">
              <a:latin typeface="+mj-lt"/>
            </a:rPr>
            <a:t>Горива</a:t>
          </a:r>
          <a:endParaRPr lang="en-US" sz="1200" dirty="0">
            <a:latin typeface="+mj-lt"/>
          </a:endParaRPr>
        </a:p>
      </dgm:t>
    </dgm:pt>
    <dgm:pt modelId="{5190DD28-EE90-4AD8-9B73-03959E9FD171}" type="parTrans" cxnId="{747C3CF8-9F3F-42DC-AB31-661FACB318FB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1FECE469-91A9-445D-B6E8-DF65379724F7}" type="sibTrans" cxnId="{747C3CF8-9F3F-42DC-AB31-661FACB318FB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B970A005-4D42-49D3-A6DC-A03EFC5D8CE1}" type="pres">
      <dgm:prSet presAssocID="{3355CB05-C7B8-494D-B53F-441C9D42BC61}" presName="Name0" presStyleCnt="0">
        <dgm:presLayoutVars>
          <dgm:dir/>
          <dgm:animLvl val="lvl"/>
          <dgm:resizeHandles val="exact"/>
        </dgm:presLayoutVars>
      </dgm:prSet>
      <dgm:spPr/>
    </dgm:pt>
    <dgm:pt modelId="{82BFCAC6-6DD7-4CB4-8DF3-C94A5F67C284}" type="pres">
      <dgm:prSet presAssocID="{A7CEDFE1-B350-44D6-9FFA-82A28FA7B3C1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21A40-2759-45FB-9A01-9E09C73B185F}" type="pres">
      <dgm:prSet presAssocID="{1FECE469-91A9-445D-B6E8-DF65379724F7}" presName="parTxOnlySpace" presStyleCnt="0"/>
      <dgm:spPr/>
    </dgm:pt>
    <dgm:pt modelId="{61D9617D-F15E-48E2-85EE-6E3080BB35B2}" type="pres">
      <dgm:prSet presAssocID="{DD1BBAE0-C8C9-49DE-9B65-2D64A40A88DE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AB379-2121-4E13-8631-882A13C1B678}" type="pres">
      <dgm:prSet presAssocID="{33C20DF7-FD93-4A1C-98FF-FDA0A6B40429}" presName="parTxOnlySpace" presStyleCnt="0"/>
      <dgm:spPr/>
    </dgm:pt>
    <dgm:pt modelId="{0A3CD906-C6B3-4D17-A527-AB17EA43F138}" type="pres">
      <dgm:prSet presAssocID="{CC51A6F9-0130-4B63-95B1-74E58C5748F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2E464-1530-445E-B660-48914B280DD2}" type="pres">
      <dgm:prSet presAssocID="{CC46E215-C961-4D83-BC41-DB72382C6833}" presName="parTxOnlySpace" presStyleCnt="0"/>
      <dgm:spPr/>
    </dgm:pt>
    <dgm:pt modelId="{EA05019D-28A1-487C-9B41-A90DB3C4EB0F}" type="pres">
      <dgm:prSet presAssocID="{1BF27C99-F954-4E26-8972-522AFEF4246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12CE5-1C4C-42A0-B46E-2B54FB4C247D}" type="pres">
      <dgm:prSet presAssocID="{A922D678-CC03-4A01-8EF3-C4B93B5A9CCA}" presName="parTxOnlySpace" presStyleCnt="0"/>
      <dgm:spPr/>
    </dgm:pt>
    <dgm:pt modelId="{EB6F3954-5A69-40CA-8812-C61FCF11C366}" type="pres">
      <dgm:prSet presAssocID="{C217C863-F1D3-497C-A56C-8CC0BD4042CF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4F38D-7630-4329-9A7B-549C04F1F424}" type="pres">
      <dgm:prSet presAssocID="{7400A07E-EDD4-488D-AE10-1497FB6EC49D}" presName="parTxOnlySpace" presStyleCnt="0"/>
      <dgm:spPr/>
    </dgm:pt>
    <dgm:pt modelId="{379F9E6C-6681-460E-84D9-3D80A00681A7}" type="pres">
      <dgm:prSet presAssocID="{B8BDA56B-22B8-4A94-B73D-E43AF3A5BB33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D99BE5-F350-40E1-9FA6-CE91E54C4073}" type="presOf" srcId="{3355CB05-C7B8-494D-B53F-441C9D42BC61}" destId="{B970A005-4D42-49D3-A6DC-A03EFC5D8CE1}" srcOrd="0" destOrd="0" presId="urn:microsoft.com/office/officeart/2005/8/layout/chevron1"/>
    <dgm:cxn modelId="{E8E309EE-2464-436A-8885-2603803BDB9D}" srcId="{3355CB05-C7B8-494D-B53F-441C9D42BC61}" destId="{1BF27C99-F954-4E26-8972-522AFEF42465}" srcOrd="3" destOrd="0" parTransId="{75B95C79-156F-4B6F-92C4-2AA138461F1E}" sibTransId="{A922D678-CC03-4A01-8EF3-C4B93B5A9CCA}"/>
    <dgm:cxn modelId="{2FC0A6F4-A7CE-4BE6-AB1F-4F35D331BD67}" srcId="{3355CB05-C7B8-494D-B53F-441C9D42BC61}" destId="{CC51A6F9-0130-4B63-95B1-74E58C5748FF}" srcOrd="2" destOrd="0" parTransId="{15583190-0664-43A8-B126-C7D8A3F6F79D}" sibTransId="{CC46E215-C961-4D83-BC41-DB72382C6833}"/>
    <dgm:cxn modelId="{7C97008B-D203-44DD-98EF-980093495997}" type="presOf" srcId="{C217C863-F1D3-497C-A56C-8CC0BD4042CF}" destId="{EB6F3954-5A69-40CA-8812-C61FCF11C366}" srcOrd="0" destOrd="0" presId="urn:microsoft.com/office/officeart/2005/8/layout/chevron1"/>
    <dgm:cxn modelId="{EBB7DB5C-0DA6-4DA7-9456-BFE676C9062E}" type="presOf" srcId="{CC51A6F9-0130-4B63-95B1-74E58C5748FF}" destId="{0A3CD906-C6B3-4D17-A527-AB17EA43F138}" srcOrd="0" destOrd="0" presId="urn:microsoft.com/office/officeart/2005/8/layout/chevron1"/>
    <dgm:cxn modelId="{9646D920-3875-4BEC-987E-90330E6470E6}" type="presOf" srcId="{DD1BBAE0-C8C9-49DE-9B65-2D64A40A88DE}" destId="{61D9617D-F15E-48E2-85EE-6E3080BB35B2}" srcOrd="0" destOrd="0" presId="urn:microsoft.com/office/officeart/2005/8/layout/chevron1"/>
    <dgm:cxn modelId="{5427D202-33C9-4342-BC97-4911706A3CF0}" srcId="{3355CB05-C7B8-494D-B53F-441C9D42BC61}" destId="{B8BDA56B-22B8-4A94-B73D-E43AF3A5BB33}" srcOrd="5" destOrd="0" parTransId="{6A175ADC-6C8C-43DE-AF7D-CC5305F1E982}" sibTransId="{648B7294-BF70-42D6-89C9-81B959D2E4A9}"/>
    <dgm:cxn modelId="{C4C0F413-C53C-48A0-846A-04C993E8B4DF}" type="presOf" srcId="{A7CEDFE1-B350-44D6-9FFA-82A28FA7B3C1}" destId="{82BFCAC6-6DD7-4CB4-8DF3-C94A5F67C284}" srcOrd="0" destOrd="0" presId="urn:microsoft.com/office/officeart/2005/8/layout/chevron1"/>
    <dgm:cxn modelId="{7F89BF3A-C9C0-4895-B86D-991DEFF3202A}" type="presOf" srcId="{B8BDA56B-22B8-4A94-B73D-E43AF3A5BB33}" destId="{379F9E6C-6681-460E-84D9-3D80A00681A7}" srcOrd="0" destOrd="0" presId="urn:microsoft.com/office/officeart/2005/8/layout/chevron1"/>
    <dgm:cxn modelId="{488D9880-6676-42FC-9910-092894966EB5}" srcId="{3355CB05-C7B8-494D-B53F-441C9D42BC61}" destId="{C217C863-F1D3-497C-A56C-8CC0BD4042CF}" srcOrd="4" destOrd="0" parTransId="{40DA2D0E-5B2B-4ECB-B04F-2FFAA8247DF5}" sibTransId="{7400A07E-EDD4-488D-AE10-1497FB6EC49D}"/>
    <dgm:cxn modelId="{9502F2C7-218A-4432-A4D1-18FD80EACD94}" type="presOf" srcId="{1BF27C99-F954-4E26-8972-522AFEF42465}" destId="{EA05019D-28A1-487C-9B41-A90DB3C4EB0F}" srcOrd="0" destOrd="0" presId="urn:microsoft.com/office/officeart/2005/8/layout/chevron1"/>
    <dgm:cxn modelId="{F9AFFB1A-4EBC-47D2-9B34-EF4984BB2ABE}" srcId="{3355CB05-C7B8-494D-B53F-441C9D42BC61}" destId="{DD1BBAE0-C8C9-49DE-9B65-2D64A40A88DE}" srcOrd="1" destOrd="0" parTransId="{BB38D52B-5B7F-4D44-919F-D0A7F9453B66}" sibTransId="{33C20DF7-FD93-4A1C-98FF-FDA0A6B40429}"/>
    <dgm:cxn modelId="{747C3CF8-9F3F-42DC-AB31-661FACB318FB}" srcId="{3355CB05-C7B8-494D-B53F-441C9D42BC61}" destId="{A7CEDFE1-B350-44D6-9FFA-82A28FA7B3C1}" srcOrd="0" destOrd="0" parTransId="{5190DD28-EE90-4AD8-9B73-03959E9FD171}" sibTransId="{1FECE469-91A9-445D-B6E8-DF65379724F7}"/>
    <dgm:cxn modelId="{2169DAD5-B3C9-4F85-BFC6-B3B282460A5B}" type="presParOf" srcId="{B970A005-4D42-49D3-A6DC-A03EFC5D8CE1}" destId="{82BFCAC6-6DD7-4CB4-8DF3-C94A5F67C284}" srcOrd="0" destOrd="0" presId="urn:microsoft.com/office/officeart/2005/8/layout/chevron1"/>
    <dgm:cxn modelId="{63C29E4F-AEDB-44D0-89E0-84087A76FEB7}" type="presParOf" srcId="{B970A005-4D42-49D3-A6DC-A03EFC5D8CE1}" destId="{1CD21A40-2759-45FB-9A01-9E09C73B185F}" srcOrd="1" destOrd="0" presId="urn:microsoft.com/office/officeart/2005/8/layout/chevron1"/>
    <dgm:cxn modelId="{0965A521-F70B-41EE-ABA4-26BD1B4325CB}" type="presParOf" srcId="{B970A005-4D42-49D3-A6DC-A03EFC5D8CE1}" destId="{61D9617D-F15E-48E2-85EE-6E3080BB35B2}" srcOrd="2" destOrd="0" presId="urn:microsoft.com/office/officeart/2005/8/layout/chevron1"/>
    <dgm:cxn modelId="{EC9BE085-4E04-42A1-85F5-17F04FA7C517}" type="presParOf" srcId="{B970A005-4D42-49D3-A6DC-A03EFC5D8CE1}" destId="{5DEAB379-2121-4E13-8631-882A13C1B678}" srcOrd="3" destOrd="0" presId="urn:microsoft.com/office/officeart/2005/8/layout/chevron1"/>
    <dgm:cxn modelId="{95C09BE5-6587-4C01-B747-223242AEA0BC}" type="presParOf" srcId="{B970A005-4D42-49D3-A6DC-A03EFC5D8CE1}" destId="{0A3CD906-C6B3-4D17-A527-AB17EA43F138}" srcOrd="4" destOrd="0" presId="urn:microsoft.com/office/officeart/2005/8/layout/chevron1"/>
    <dgm:cxn modelId="{6002C591-4783-4D15-8DD9-03F055D5366F}" type="presParOf" srcId="{B970A005-4D42-49D3-A6DC-A03EFC5D8CE1}" destId="{7D62E464-1530-445E-B660-48914B280DD2}" srcOrd="5" destOrd="0" presId="urn:microsoft.com/office/officeart/2005/8/layout/chevron1"/>
    <dgm:cxn modelId="{8C53D3DE-980A-41C5-BF1B-E8F9BBB9B046}" type="presParOf" srcId="{B970A005-4D42-49D3-A6DC-A03EFC5D8CE1}" destId="{EA05019D-28A1-487C-9B41-A90DB3C4EB0F}" srcOrd="6" destOrd="0" presId="urn:microsoft.com/office/officeart/2005/8/layout/chevron1"/>
    <dgm:cxn modelId="{17A7FE3C-51C0-4189-8E76-D53397DCC318}" type="presParOf" srcId="{B970A005-4D42-49D3-A6DC-A03EFC5D8CE1}" destId="{A9B12CE5-1C4C-42A0-B46E-2B54FB4C247D}" srcOrd="7" destOrd="0" presId="urn:microsoft.com/office/officeart/2005/8/layout/chevron1"/>
    <dgm:cxn modelId="{C3D96308-CF3D-4D26-B46D-A97CFAD6EF4D}" type="presParOf" srcId="{B970A005-4D42-49D3-A6DC-A03EFC5D8CE1}" destId="{EB6F3954-5A69-40CA-8812-C61FCF11C366}" srcOrd="8" destOrd="0" presId="urn:microsoft.com/office/officeart/2005/8/layout/chevron1"/>
    <dgm:cxn modelId="{739BCCEB-8DE7-41A6-AD16-630C33392200}" type="presParOf" srcId="{B970A005-4D42-49D3-A6DC-A03EFC5D8CE1}" destId="{5A34F38D-7630-4329-9A7B-549C04F1F424}" srcOrd="9" destOrd="0" presId="urn:microsoft.com/office/officeart/2005/8/layout/chevron1"/>
    <dgm:cxn modelId="{CC1E2873-88CE-4A97-9971-72A75AA46509}" type="presParOf" srcId="{B970A005-4D42-49D3-A6DC-A03EFC5D8CE1}" destId="{379F9E6C-6681-460E-84D9-3D80A00681A7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BFCAC6-6DD7-4CB4-8DF3-C94A5F67C284}">
      <dsp:nvSpPr>
        <dsp:cNvPr id="0" name=""/>
        <dsp:cNvSpPr/>
      </dsp:nvSpPr>
      <dsp:spPr>
        <a:xfrm>
          <a:off x="4129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Горива</a:t>
          </a:r>
          <a:endParaRPr lang="en-US" sz="1200" kern="1200" dirty="0">
            <a:latin typeface="+mj-lt"/>
          </a:endParaRPr>
        </a:p>
      </dsp:txBody>
      <dsp:txXfrm>
        <a:off x="311400" y="175329"/>
        <a:ext cx="921811" cy="614541"/>
      </dsp:txXfrm>
    </dsp:sp>
    <dsp:sp modelId="{61D9617D-F15E-48E2-85EE-6E3080BB35B2}">
      <dsp:nvSpPr>
        <dsp:cNvPr id="0" name=""/>
        <dsp:cNvSpPr/>
      </dsp:nvSpPr>
      <dsp:spPr>
        <a:xfrm>
          <a:off x="1386847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Мощности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(Генератори)</a:t>
          </a:r>
          <a:endParaRPr lang="en-US" sz="1200" kern="1200" dirty="0">
            <a:latin typeface="+mj-lt"/>
          </a:endParaRPr>
        </a:p>
      </dsp:txBody>
      <dsp:txXfrm>
        <a:off x="1694118" y="175329"/>
        <a:ext cx="921811" cy="614541"/>
      </dsp:txXfrm>
    </dsp:sp>
    <dsp:sp modelId="{0A3CD906-C6B3-4D17-A527-AB17EA43F138}">
      <dsp:nvSpPr>
        <dsp:cNvPr id="0" name=""/>
        <dsp:cNvSpPr/>
      </dsp:nvSpPr>
      <dsp:spPr>
        <a:xfrm>
          <a:off x="2769564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Trading/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+mj-lt"/>
            </a:rPr>
            <a:t>Allocation</a:t>
          </a:r>
          <a:endParaRPr lang="en-US" sz="1200" kern="1200" dirty="0">
            <a:latin typeface="+mj-lt"/>
          </a:endParaRPr>
        </a:p>
      </dsp:txBody>
      <dsp:txXfrm>
        <a:off x="3076835" y="175329"/>
        <a:ext cx="921811" cy="614541"/>
      </dsp:txXfrm>
    </dsp:sp>
    <dsp:sp modelId="{EA05019D-28A1-487C-9B41-A90DB3C4EB0F}">
      <dsp:nvSpPr>
        <dsp:cNvPr id="0" name=""/>
        <dsp:cNvSpPr/>
      </dsp:nvSpPr>
      <dsp:spPr>
        <a:xfrm>
          <a:off x="4152282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6002" rIns="0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Диспечиране и мрежа</a:t>
          </a:r>
          <a:endParaRPr lang="en-US" sz="1200" kern="1200" dirty="0">
            <a:latin typeface="+mj-lt"/>
          </a:endParaRPr>
        </a:p>
      </dsp:txBody>
      <dsp:txXfrm>
        <a:off x="4459553" y="175329"/>
        <a:ext cx="921811" cy="614541"/>
      </dsp:txXfrm>
    </dsp:sp>
    <dsp:sp modelId="{EB6F3954-5A69-40CA-8812-C61FCF11C366}">
      <dsp:nvSpPr>
        <dsp:cNvPr id="0" name=""/>
        <dsp:cNvSpPr/>
      </dsp:nvSpPr>
      <dsp:spPr>
        <a:xfrm>
          <a:off x="5534999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Дистрибуция</a:t>
          </a:r>
          <a:endParaRPr lang="en-US" sz="1200" kern="1200" dirty="0">
            <a:latin typeface="+mj-lt"/>
          </a:endParaRPr>
        </a:p>
      </dsp:txBody>
      <dsp:txXfrm>
        <a:off x="5842270" y="175329"/>
        <a:ext cx="921811" cy="614541"/>
      </dsp:txXfrm>
    </dsp:sp>
    <dsp:sp modelId="{379F9E6C-6681-460E-84D9-3D80A00681A7}">
      <dsp:nvSpPr>
        <dsp:cNvPr id="0" name=""/>
        <dsp:cNvSpPr/>
      </dsp:nvSpPr>
      <dsp:spPr>
        <a:xfrm>
          <a:off x="6917717" y="175329"/>
          <a:ext cx="1536352" cy="6145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kern="1200" dirty="0" smtClean="0">
              <a:latin typeface="+mj-lt"/>
            </a:rPr>
            <a:t>Клиенти</a:t>
          </a:r>
          <a:endParaRPr lang="en-US" sz="1200" kern="1200" dirty="0">
            <a:latin typeface="+mj-lt"/>
          </a:endParaRPr>
        </a:p>
      </dsp:txBody>
      <dsp:txXfrm>
        <a:off x="7224988" y="175329"/>
        <a:ext cx="921811" cy="61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8294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A623433D-BC9B-42C8-83F9-65C5A99A8CEE}" type="datetimeFigureOut">
              <a:rPr lang="bg-BG" smtClean="0"/>
              <a:pPr/>
              <a:t>2.9.2014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24C6856B-959C-48C5-B1B0-2992D9722A6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9037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82" cy="49712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300" y="0"/>
            <a:ext cx="2943582" cy="49712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95FD6CCF-F825-444A-9547-17C22987797A}" type="datetimeFigureOut">
              <a:rPr lang="bg-BG" smtClean="0"/>
              <a:t>2.9.2014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44538"/>
            <a:ext cx="59594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8" y="4717137"/>
            <a:ext cx="5435924" cy="4469368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3582" cy="49712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300" y="9432687"/>
            <a:ext cx="2943582" cy="49712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07185B10-D86B-44FE-A734-E24E980956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3531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85D7-EB37-44E8-B144-DE2787E8AC74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3F6E-432C-4ACA-A74A-0B9D2708EF28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2FA7-4F27-4410-B5AE-23B9FBAAA06D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B74F-E8F9-4B86-BC35-40A19980B08D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111B-2943-4C9A-A045-E3651AA0AD1F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5E7-5B84-45C3-B2E1-3E3FEA9332A0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BB98-A28B-4E3B-A829-A8096F7128BD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F2DF-D735-405B-9F80-4E457AC14D5A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154E-8015-4DD8-B6A7-6CEE33303C7D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8732-2DB8-4FA4-B66F-2A31981D1DAC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923398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466474"/>
            <a:ext cx="155448" cy="1295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C476-85B4-4366-956F-12691C076C42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5296959"/>
            <a:ext cx="609600" cy="304271"/>
          </a:xfrm>
        </p:spPr>
        <p:txBody>
          <a:bodyPr/>
          <a:lstStyle/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847167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5183188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2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09700"/>
            <a:ext cx="8229600" cy="386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44EE7-A21C-4311-8AD5-BBB665D616E7}" type="datetime1">
              <a:rPr lang="en-US" smtClean="0"/>
              <a:t>9/2/2014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5296959"/>
            <a:ext cx="33528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5296959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CEB00-74EA-442D-87D5-1E33D27C270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168673"/>
            <a:ext cx="9180548" cy="54102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Състояние на енергийния отрасъл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1600" dirty="0" smtClean="0"/>
              <a:t>Министерство на енергетиката и икономиката</a:t>
            </a:r>
          </a:p>
          <a:p>
            <a:r>
              <a:rPr lang="bg-BG" sz="1600" dirty="0" smtClean="0"/>
              <a:t>септември 2014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Финансовата позиция на НЕК се влошава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562100"/>
            <a:ext cx="3200400" cy="3810000"/>
          </a:xfrm>
          <a:ln w="12700"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>
            <a:normAutofit lnSpcReduction="10000"/>
          </a:bodyPr>
          <a:lstStyle/>
          <a:p>
            <a:pPr marL="228600" indent="-228600" algn="ctr">
              <a:buNone/>
            </a:pPr>
            <a:r>
              <a:rPr lang="bg-BG" sz="1400" b="1" dirty="0" smtClean="0"/>
              <a:t>Наблюдения и </a:t>
            </a:r>
            <a:r>
              <a:rPr lang="bg-BG" sz="1400" b="1" dirty="0" smtClean="0"/>
              <a:t>анализ</a:t>
            </a:r>
            <a:endParaRPr lang="en-US" sz="1400" b="1" dirty="0" smtClean="0"/>
          </a:p>
          <a:p>
            <a:pPr marL="228600" indent="-228600"/>
            <a:endParaRPr lang="en-US" sz="1400" dirty="0" smtClean="0"/>
          </a:p>
          <a:p>
            <a:pPr marL="228600" indent="-228600"/>
            <a:r>
              <a:rPr lang="bg-BG" sz="1400" dirty="0" smtClean="0"/>
              <a:t>Изкупната цена на </a:t>
            </a:r>
            <a:r>
              <a:rPr lang="bg-BG" sz="1400" dirty="0" smtClean="0"/>
              <a:t>енергията </a:t>
            </a:r>
            <a:r>
              <a:rPr lang="bg-BG" sz="1400" dirty="0" smtClean="0"/>
              <a:t>на НЕК се увеличава сходно с анализа на регулирания </a:t>
            </a:r>
            <a:r>
              <a:rPr lang="bg-BG" sz="1400" dirty="0" smtClean="0"/>
              <a:t>пазар за </a:t>
            </a:r>
            <a:r>
              <a:rPr lang="en-US" sz="1400" dirty="0" smtClean="0"/>
              <a:t>1H 2014</a:t>
            </a:r>
            <a:endParaRPr lang="en-US" sz="1400" dirty="0" smtClean="0"/>
          </a:p>
          <a:p>
            <a:pPr marL="228600" indent="-228600"/>
            <a:endParaRPr lang="bg-BG" sz="1400" dirty="0" smtClean="0"/>
          </a:p>
          <a:p>
            <a:pPr marL="228600" indent="-228600"/>
            <a:r>
              <a:rPr lang="bg-BG" sz="1400" dirty="0" smtClean="0"/>
              <a:t>Намелението на оперативните </a:t>
            </a:r>
            <a:r>
              <a:rPr lang="bg-BG" sz="1400" dirty="0" smtClean="0"/>
              <a:t>разходи не </a:t>
            </a:r>
            <a:r>
              <a:rPr lang="bg-BG" sz="1400" dirty="0" smtClean="0"/>
              <a:t>може </a:t>
            </a:r>
            <a:r>
              <a:rPr lang="bg-BG" sz="1400" dirty="0" smtClean="0"/>
              <a:t>да </a:t>
            </a:r>
            <a:r>
              <a:rPr lang="bg-BG" sz="1400" dirty="0" smtClean="0"/>
              <a:t>компенсира</a:t>
            </a:r>
            <a:endParaRPr lang="en-US" sz="1400" dirty="0" smtClean="0"/>
          </a:p>
          <a:p>
            <a:pPr marL="228600" indent="-228600"/>
            <a:endParaRPr lang="bg-BG" sz="1400" dirty="0" smtClean="0"/>
          </a:p>
          <a:p>
            <a:pPr marL="228600" indent="-228600"/>
            <a:r>
              <a:rPr lang="bg-BG" sz="1400" dirty="0" smtClean="0"/>
              <a:t>Вземанията рязко нарастват, но те са по-скоро счетоводни, отколкото реално възможни вземания</a:t>
            </a:r>
            <a:endParaRPr lang="en-US" sz="1400" dirty="0" smtClean="0"/>
          </a:p>
          <a:p>
            <a:pPr marL="228600" indent="-228600"/>
            <a:endParaRPr lang="bg-BG" sz="1400" dirty="0" smtClean="0"/>
          </a:p>
          <a:p>
            <a:pPr marL="228600" indent="-228600"/>
            <a:r>
              <a:rPr lang="bg-BG" sz="1400" dirty="0" smtClean="0"/>
              <a:t>Допълнителни разходи </a:t>
            </a:r>
            <a:r>
              <a:rPr lang="bg-BG" sz="1400" dirty="0" smtClean="0"/>
              <a:t>(като </a:t>
            </a:r>
            <a:r>
              <a:rPr lang="bg-BG" sz="1400" dirty="0" smtClean="0"/>
              <a:t>делото  за Белене или </a:t>
            </a:r>
            <a:r>
              <a:rPr lang="bg-BG" sz="1400" dirty="0" smtClean="0"/>
              <a:t>по-големи загуби) </a:t>
            </a:r>
            <a:r>
              <a:rPr lang="bg-BG" sz="1400" dirty="0" smtClean="0"/>
              <a:t>може да доведат </a:t>
            </a:r>
            <a:r>
              <a:rPr lang="bg-BG" sz="1400" dirty="0" smtClean="0"/>
              <a:t>дружеството</a:t>
            </a:r>
            <a:r>
              <a:rPr lang="bg-BG" sz="1400" dirty="0" smtClean="0"/>
              <a:t> </a:t>
            </a:r>
            <a:r>
              <a:rPr lang="bg-BG" sz="1400" dirty="0" smtClean="0"/>
              <a:t>до несъстоятелност</a:t>
            </a:r>
            <a:endParaRPr 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59861"/>
              </p:ext>
            </p:extLst>
          </p:nvPr>
        </p:nvGraphicFramePr>
        <p:xfrm>
          <a:off x="485775" y="1558834"/>
          <a:ext cx="4282201" cy="3714029"/>
        </p:xfrm>
        <a:graphic>
          <a:graphicData uri="http://schemas.openxmlformats.org/drawingml/2006/table">
            <a:tbl>
              <a:tblPr/>
              <a:tblGrid>
                <a:gridCol w="2799475"/>
                <a:gridCol w="752428"/>
                <a:gridCol w="730298"/>
              </a:tblGrid>
              <a:tr h="267585">
                <a:tc>
                  <a:txBody>
                    <a:bodyPr/>
                    <a:lstStyle/>
                    <a:p>
                      <a:pPr algn="l" fontAlgn="b"/>
                      <a:r>
                        <a:rPr lang="bg-BG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2013A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LTM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DD9"/>
                    </a:solidFill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Оперативни показатели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ТВтч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energy sales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energy purchases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Финансови показатели </a:t>
                      </a:r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bg-BG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лв.</a:t>
                      </a:r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Нетни приходи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2,972     </a:t>
                      </a:r>
                      <a:endParaRPr lang="bg-BG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2,919     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Цена на ел. енергия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(2,680)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(3,002)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Оперативни разходи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(261)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(151)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Амортизация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(163)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(163)     </a:t>
                      </a:r>
                      <a:endParaRPr lang="bg-BG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(132)     </a:t>
                      </a:r>
                      <a:endParaRPr lang="bg-BG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(397)     </a:t>
                      </a:r>
                      <a:endParaRPr lang="bg-BG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585">
                <a:tc>
                  <a:txBody>
                    <a:bodyPr/>
                    <a:lstStyle/>
                    <a:p>
                      <a:pPr algn="l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bg-BG" sz="1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Парични средства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72     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57     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Вземания (част се оспорват</a:t>
                      </a:r>
                      <a:r>
                        <a:rPr lang="bg-BG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съдебно)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974     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bg-BG" sz="13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1,235</a:t>
                      </a:r>
                      <a:r>
                        <a:rPr lang="bg-BG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Задължения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2,773     </a:t>
                      </a:r>
                      <a:endParaRPr lang="bg-BG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3,149     </a:t>
                      </a:r>
                      <a:endParaRPr lang="bg-BG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215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</a:t>
                      </a:r>
                      <a:r>
                        <a:rPr lang="en-US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</a:t>
                      </a:r>
                      <a:r>
                        <a:rPr lang="bg-BG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(ненадежна</a:t>
                      </a:r>
                      <a:r>
                        <a:rPr lang="bg-BG" sz="13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инфо)</a:t>
                      </a:r>
                      <a:endParaRPr lang="en-US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(1,727)     </a:t>
                      </a:r>
                      <a:endParaRPr lang="bg-BG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g-BG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(1,857)     </a:t>
                      </a:r>
                      <a:endParaRPr lang="bg-BG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79" marR="8979" marT="8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5453390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Source NEK, LTM</a:t>
            </a:r>
            <a:r>
              <a:rPr lang="bg-BG" sz="1000" dirty="0" smtClean="0">
                <a:latin typeface="+mj-lt"/>
              </a:rPr>
              <a:t> към 30.06.2014 г</a:t>
            </a:r>
            <a:r>
              <a:rPr lang="bg-BG" sz="1100" dirty="0" smtClean="0">
                <a:latin typeface="+mj-lt"/>
              </a:rPr>
              <a:t>. </a:t>
            </a:r>
            <a:endParaRPr lang="bg-BG" sz="11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Възможности </a:t>
            </a:r>
            <a:r>
              <a:rPr lang="bg-BG" dirty="0" smtClean="0"/>
              <a:t>за </a:t>
            </a:r>
            <a:r>
              <a:rPr lang="bg-BG" dirty="0" smtClean="0"/>
              <a:t>подобрения в сектора</a:t>
            </a:r>
            <a:r>
              <a:rPr lang="bg-BG" dirty="0" smtClean="0"/>
              <a:t/>
            </a:r>
            <a:br>
              <a:rPr lang="bg-BG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121228"/>
              </p:ext>
            </p:extLst>
          </p:nvPr>
        </p:nvGraphicFramePr>
        <p:xfrm>
          <a:off x="304800" y="876300"/>
          <a:ext cx="82296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181600"/>
              </a:tblGrid>
              <a:tr h="0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Хипотеза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Коментар / Подход за проверка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Последователна </a:t>
                      </a:r>
                      <a:r>
                        <a:rPr lang="bg-BG" sz="1200" dirty="0" smtClean="0">
                          <a:latin typeface="+mj-lt"/>
                        </a:rPr>
                        <a:t>и</a:t>
                      </a:r>
                      <a:r>
                        <a:rPr lang="bg-BG" sz="1200" baseline="0" dirty="0" smtClean="0">
                          <a:latin typeface="+mj-lt"/>
                        </a:rPr>
                        <a:t> приемствена </a:t>
                      </a:r>
                      <a:r>
                        <a:rPr lang="bg-BG" sz="1200" dirty="0" smtClean="0">
                          <a:latin typeface="+mj-lt"/>
                        </a:rPr>
                        <a:t>политика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Очевидно –</a:t>
                      </a:r>
                      <a:r>
                        <a:rPr lang="bg-BG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dirty="0" smtClean="0">
                          <a:latin typeface="+mj-lt"/>
                        </a:rPr>
                        <a:t>Създаване на Енергиен Борд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Подобрени модели на цено-образуване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indent="-1190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bg-BG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По-голяма експертност</a:t>
                      </a:r>
                      <a:r>
                        <a:rPr kumimoji="0" lang="bg-BG" sz="1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на ДЕКВР и равнопоставено третиране на страните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Плавно увеличение на</a:t>
                      </a:r>
                      <a:r>
                        <a:rPr lang="bg-BG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dirty="0" smtClean="0">
                          <a:latin typeface="+mj-lt"/>
                        </a:rPr>
                        <a:t>цената на Обществения</a:t>
                      </a:r>
                      <a:r>
                        <a:rPr lang="bg-BG" sz="1200" baseline="0" dirty="0" smtClean="0">
                          <a:latin typeface="+mj-lt"/>
                        </a:rPr>
                        <a:t> д</a:t>
                      </a:r>
                      <a:r>
                        <a:rPr lang="bg-BG" sz="1200" dirty="0" smtClean="0">
                          <a:latin typeface="+mj-lt"/>
                        </a:rPr>
                        <a:t>оставчик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Сравнение</a:t>
                      </a:r>
                      <a:r>
                        <a:rPr lang="bg-BG" sz="1200" baseline="0" dirty="0" smtClean="0">
                          <a:latin typeface="+mj-lt"/>
                        </a:rPr>
                        <a:t> със съседни страни; ефект върху обществения интерес; оценка на различни ценови </a:t>
                      </a:r>
                      <a:r>
                        <a:rPr lang="bg-BG" sz="1200" baseline="0" dirty="0" smtClean="0">
                          <a:latin typeface="+mj-lt"/>
                        </a:rPr>
                        <a:t>модели; механизъм </a:t>
                      </a:r>
                      <a:r>
                        <a:rPr lang="bg-BG" sz="1200" baseline="0" dirty="0" smtClean="0">
                          <a:latin typeface="+mj-lt"/>
                        </a:rPr>
                        <a:t>за енергийно </a:t>
                      </a:r>
                      <a:r>
                        <a:rPr lang="bg-BG" sz="1200" baseline="0" dirty="0" smtClean="0">
                          <a:latin typeface="+mj-lt"/>
                        </a:rPr>
                        <a:t>бедни домакинства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Законови несъответствия позволяват </a:t>
                      </a:r>
                      <a:r>
                        <a:rPr lang="bg-BG" sz="1200" dirty="0" smtClean="0">
                          <a:latin typeface="+mj-lt"/>
                        </a:rPr>
                        <a:t>безрискови печалби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Анализ на</a:t>
                      </a:r>
                      <a:r>
                        <a:rPr lang="bg-BG" sz="1200" baseline="0" dirty="0" smtClean="0">
                          <a:latin typeface="+mj-lt"/>
                        </a:rPr>
                        <a:t> приложимите закони и разпоредби за противоречия и подготовка за отсраняване на несъответсвията </a:t>
                      </a:r>
                      <a:r>
                        <a:rPr lang="bg-BG" sz="1200" baseline="0" dirty="0" smtClean="0">
                          <a:latin typeface="+mj-lt"/>
                        </a:rPr>
                        <a:t>за бъдещи периоди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Привеждане</a:t>
                      </a:r>
                      <a:r>
                        <a:rPr lang="bg-BG" sz="1200" baseline="0" dirty="0" smtClean="0">
                          <a:latin typeface="+mj-lt"/>
                        </a:rPr>
                        <a:t> цените на когенерации, ВЕИ и </a:t>
                      </a:r>
                      <a:r>
                        <a:rPr lang="en-US" sz="1200" baseline="0" dirty="0" smtClean="0">
                          <a:latin typeface="+mj-lt"/>
                        </a:rPr>
                        <a:t>PPAs</a:t>
                      </a:r>
                      <a:r>
                        <a:rPr lang="bg-BG" sz="1200" baseline="0" dirty="0" smtClean="0">
                          <a:latin typeface="+mj-lt"/>
                        </a:rPr>
                        <a:t> в баланс с обществения интерес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Оценка за възвращаемост на инвестициите</a:t>
                      </a:r>
                      <a:r>
                        <a:rPr lang="bg-BG" sz="1200" baseline="0" dirty="0" smtClean="0">
                          <a:latin typeface="+mj-lt"/>
                        </a:rPr>
                        <a:t> и нормална печалба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baseline="0" dirty="0" smtClean="0">
                          <a:latin typeface="+mj-lt"/>
                        </a:rPr>
                        <a:t>Анализ на присъединяванията за евентуални нередности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Прекомерно в</a:t>
                      </a:r>
                      <a:r>
                        <a:rPr lang="bg-BG" sz="1200" baseline="0" dirty="0" smtClean="0">
                          <a:latin typeface="+mj-lt"/>
                        </a:rPr>
                        <a:t>исоки </a:t>
                      </a:r>
                      <a:r>
                        <a:rPr lang="bg-BG" sz="1200" baseline="0" dirty="0" smtClean="0">
                          <a:latin typeface="+mj-lt"/>
                        </a:rPr>
                        <a:t>инвестиции </a:t>
                      </a:r>
                      <a:r>
                        <a:rPr lang="bg-BG" sz="1200" baseline="0" dirty="0" smtClean="0">
                          <a:latin typeface="+mj-lt"/>
                        </a:rPr>
                        <a:t>водят до икономически непоносими цени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Анализ на инвестициите (вкл.</a:t>
                      </a:r>
                      <a:r>
                        <a:rPr lang="bg-BG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baseline="0" dirty="0" smtClean="0">
                          <a:latin typeface="+mj-lt"/>
                        </a:rPr>
                        <a:t>ВЕИ, </a:t>
                      </a:r>
                      <a:r>
                        <a:rPr lang="en-US" sz="1200" baseline="0" dirty="0" smtClean="0">
                          <a:latin typeface="+mj-lt"/>
                        </a:rPr>
                        <a:t>AES </a:t>
                      </a:r>
                      <a:r>
                        <a:rPr lang="en-US" sz="1200" baseline="0" dirty="0" smtClean="0">
                          <a:latin typeface="+mj-lt"/>
                        </a:rPr>
                        <a:t>3C, CG, </a:t>
                      </a:r>
                      <a:r>
                        <a:rPr lang="bg-BG" sz="1200" baseline="0" dirty="0" smtClean="0">
                          <a:latin typeface="+mj-lt"/>
                        </a:rPr>
                        <a:t>други) и сравнение с други подобни проекти във </a:t>
                      </a:r>
                      <a:r>
                        <a:rPr lang="bg-BG" sz="1200" baseline="0" dirty="0" smtClean="0">
                          <a:latin typeface="+mj-lt"/>
                        </a:rPr>
                        <a:t>времето; </a:t>
                      </a:r>
                      <a:r>
                        <a:rPr lang="en-US" sz="1200" baseline="0" dirty="0" smtClean="0">
                          <a:latin typeface="+mj-lt"/>
                        </a:rPr>
                        <a:t>benchmarking of similar investments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Промяна на профила на </a:t>
                      </a:r>
                      <a:r>
                        <a:rPr lang="en-US" sz="1200" dirty="0" smtClean="0">
                          <a:latin typeface="+mj-lt"/>
                        </a:rPr>
                        <a:t>PPAs </a:t>
                      </a:r>
                      <a:r>
                        <a:rPr lang="bg-BG" sz="1200" dirty="0" smtClean="0">
                          <a:latin typeface="+mj-lt"/>
                        </a:rPr>
                        <a:t>във времето за по-добър </a:t>
                      </a:r>
                      <a:r>
                        <a:rPr lang="en-US" sz="1200" dirty="0" smtClean="0">
                          <a:latin typeface="+mj-lt"/>
                        </a:rPr>
                        <a:t>risk-return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latin typeface="+mj-lt"/>
                        </a:rPr>
                        <a:t>NPV</a:t>
                      </a:r>
                      <a:r>
                        <a:rPr lang="en-US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baseline="0" dirty="0" smtClean="0">
                          <a:latin typeface="+mj-lt"/>
                        </a:rPr>
                        <a:t>анализ на инвестициите/доходите/финансирането на </a:t>
                      </a:r>
                      <a:r>
                        <a:rPr lang="bg-BG" sz="1200" baseline="0" dirty="0" smtClean="0">
                          <a:latin typeface="+mj-lt"/>
                        </a:rPr>
                        <a:t>дългосрочните договори и </a:t>
                      </a:r>
                      <a:r>
                        <a:rPr lang="bg-BG" sz="1200" baseline="0" dirty="0" smtClean="0">
                          <a:latin typeface="+mj-lt"/>
                        </a:rPr>
                        <a:t>съвместна работа за промяне на профила на изкупуване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172357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Недопускане работата</a:t>
                      </a:r>
                      <a:r>
                        <a:rPr lang="bg-BG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baseline="0" dirty="0" smtClean="0">
                          <a:latin typeface="+mj-lt"/>
                        </a:rPr>
                        <a:t>на мощности нарущаващи екологичните </a:t>
                      </a:r>
                      <a:r>
                        <a:rPr lang="bg-BG" sz="1200" baseline="0" dirty="0" smtClean="0">
                          <a:latin typeface="+mj-lt"/>
                        </a:rPr>
                        <a:t>норми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Стриктен, експертен</a:t>
                      </a:r>
                      <a:r>
                        <a:rPr lang="bg-BG" sz="1200" baseline="0" dirty="0" smtClean="0">
                          <a:latin typeface="+mj-lt"/>
                        </a:rPr>
                        <a:t> и неполитизиран анализ на всички можности (и тези извън регулирания пазар) и ефекта от редуцирането им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Разширяване на износа на ел. енергия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Анализ на пречките пред износа и подход за елеминирането им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Не-добро управлението на държ.</a:t>
                      </a:r>
                      <a:r>
                        <a:rPr lang="bg-BG" sz="1200" baseline="0" dirty="0" smtClean="0">
                          <a:latin typeface="+mj-lt"/>
                        </a:rPr>
                        <a:t> </a:t>
                      </a:r>
                      <a:r>
                        <a:rPr lang="bg-BG" sz="1200" baseline="0" dirty="0" smtClean="0">
                          <a:latin typeface="+mj-lt"/>
                        </a:rPr>
                        <a:t>Фирми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Оценка на загубите от некадърно</a:t>
                      </a:r>
                      <a:r>
                        <a:rPr lang="bg-BG" sz="1200" baseline="0" dirty="0" smtClean="0">
                          <a:latin typeface="+mj-lt"/>
                        </a:rPr>
                        <a:t> управление и корупция; промени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Оптимизация</a:t>
                      </a:r>
                      <a:r>
                        <a:rPr lang="bg-BG" sz="1200" baseline="0" dirty="0" smtClean="0">
                          <a:latin typeface="+mj-lt"/>
                        </a:rPr>
                        <a:t> на балансиращия пазар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dirty="0" smtClean="0">
                          <a:latin typeface="+mj-lt"/>
                        </a:rPr>
                        <a:t>Анализ на ефекта от съществуващата схема и </a:t>
                      </a:r>
                      <a:r>
                        <a:rPr lang="bg-BG" sz="1200" dirty="0" smtClean="0">
                          <a:latin typeface="+mj-lt"/>
                        </a:rPr>
                        <a:t>възможности за подобрение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bg-BG" sz="1200" i="1" dirty="0" smtClean="0">
                          <a:latin typeface="+mj-lt"/>
                        </a:rPr>
                        <a:t>...</a:t>
                      </a:r>
                      <a:endParaRPr lang="en-US" sz="12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i="1" dirty="0" smtClean="0">
                          <a:latin typeface="+mj-lt"/>
                        </a:rPr>
                        <a:t>…</a:t>
                      </a:r>
                      <a:endParaRPr lang="en-US" sz="1200" i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Следващи стъпки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6850"/>
            <a:ext cx="8229600" cy="3860800"/>
          </a:xfrm>
        </p:spPr>
        <p:txBody>
          <a:bodyPr>
            <a:normAutofit/>
          </a:bodyPr>
          <a:lstStyle/>
          <a:p>
            <a:pPr marL="228600" indent="-228600"/>
            <a:r>
              <a:rPr lang="bg-BG" sz="1400" b="1" dirty="0" smtClean="0"/>
              <a:t>Оранизация работата на Борда</a:t>
            </a:r>
          </a:p>
          <a:p>
            <a:pPr marL="571500" lvl="1" indent="-206375"/>
            <a:r>
              <a:rPr lang="bg-BG" sz="1400" dirty="0" smtClean="0"/>
              <a:t>Съставяне на Оперативен съвет</a:t>
            </a:r>
          </a:p>
          <a:p>
            <a:pPr marL="571500" lvl="1" indent="-206375"/>
            <a:r>
              <a:rPr lang="bg-BG" sz="1400" dirty="0" smtClean="0"/>
              <a:t>Редовни заседания (следващото през седмицата на 15 септември)</a:t>
            </a:r>
          </a:p>
          <a:p>
            <a:pPr marL="228600" indent="-228600"/>
            <a:endParaRPr lang="bg-BG" sz="1400" dirty="0" smtClean="0"/>
          </a:p>
          <a:p>
            <a:pPr marL="228600" indent="-228600"/>
            <a:r>
              <a:rPr lang="bg-BG" sz="1400" b="1" dirty="0" smtClean="0"/>
              <a:t>Процес за събиране на данни от електро-централите и ЕРП-тата</a:t>
            </a:r>
            <a:endParaRPr lang="en-US" sz="1400" b="1" dirty="0" smtClean="0"/>
          </a:p>
          <a:p>
            <a:pPr lvl="1"/>
            <a:r>
              <a:rPr lang="bg-BG" sz="1400" dirty="0" smtClean="0"/>
              <a:t>Слънце и Вятър: основни данни, кога са свързани, инвестиции, очаквана възвращаемост</a:t>
            </a:r>
            <a:endParaRPr lang="en-US" sz="1400" dirty="0" smtClean="0"/>
          </a:p>
          <a:p>
            <a:pPr lvl="1"/>
            <a:r>
              <a:rPr lang="en-US" sz="1400" dirty="0" smtClean="0"/>
              <a:t>AES 3C and Contour Global: breakdown of investments, </a:t>
            </a:r>
            <a:r>
              <a:rPr lang="en-US" sz="1400" dirty="0" smtClean="0"/>
              <a:t>financing, </a:t>
            </a:r>
            <a:r>
              <a:rPr lang="en-US" sz="1400" dirty="0" smtClean="0"/>
              <a:t>return</a:t>
            </a:r>
          </a:p>
          <a:p>
            <a:pPr lvl="1"/>
            <a:r>
              <a:rPr lang="bg-BG" sz="1400" dirty="0" smtClean="0"/>
              <a:t>Ко-генерации: ефективност, съответсвие с еко-нормите, цялостно финансово състояние</a:t>
            </a:r>
          </a:p>
          <a:p>
            <a:pPr lvl="1"/>
            <a:r>
              <a:rPr lang="bg-BG" sz="1400" dirty="0" smtClean="0"/>
              <a:t>Сравнителен анализ на състояние, инвестиции, минало представяне, възвращаемост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r>
              <a:rPr lang="bg-BG" sz="1400" b="1" dirty="0" smtClean="0"/>
              <a:t>Подобрение на управлението на държавните фирми</a:t>
            </a:r>
          </a:p>
          <a:p>
            <a:pPr lvl="1"/>
            <a:r>
              <a:rPr lang="bg-BG" sz="1400" dirty="0"/>
              <a:t>Оценка на загубите от липса на мениджърски потенциал</a:t>
            </a:r>
            <a:endParaRPr lang="en-US" sz="1400" dirty="0"/>
          </a:p>
          <a:p>
            <a:pPr lvl="1"/>
            <a:r>
              <a:rPr lang="bg-BG" sz="1400" dirty="0" smtClean="0"/>
              <a:t>Промени в персонала, където е необходимо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3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3962400" cy="38608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bg-BG" sz="1800" b="1" dirty="0" smtClean="0"/>
              <a:t>Цели на </a:t>
            </a:r>
            <a:r>
              <a:rPr lang="bg-BG" sz="1800" b="1" dirty="0" smtClean="0"/>
              <a:t>Борда</a:t>
            </a:r>
            <a:endParaRPr lang="bg-BG" sz="1800" b="1" dirty="0" smtClean="0"/>
          </a:p>
          <a:p>
            <a:endParaRPr lang="bg-BG" sz="1800" dirty="0" smtClean="0"/>
          </a:p>
          <a:p>
            <a:r>
              <a:rPr lang="bg-BG" sz="1800" dirty="0" smtClean="0"/>
              <a:t>Защита на обществения интерес</a:t>
            </a:r>
          </a:p>
          <a:p>
            <a:endParaRPr lang="bg-BG" sz="1800" dirty="0" smtClean="0"/>
          </a:p>
          <a:p>
            <a:r>
              <a:rPr lang="bg-BG" sz="1800" dirty="0" smtClean="0"/>
              <a:t>Съгласуван подход за изграждане на устойчив енергиен модел</a:t>
            </a:r>
          </a:p>
          <a:p>
            <a:endParaRPr lang="bg-BG" sz="1800" dirty="0" smtClean="0"/>
          </a:p>
          <a:p>
            <a:r>
              <a:rPr lang="bg-BG" sz="1800" dirty="0" smtClean="0"/>
              <a:t>Съблюдаване на </a:t>
            </a:r>
            <a:r>
              <a:rPr lang="bg-BG" sz="1800" dirty="0" smtClean="0"/>
              <a:t>действащата законовата </a:t>
            </a:r>
            <a:r>
              <a:rPr lang="bg-BG" sz="1800" dirty="0" smtClean="0"/>
              <a:t>рамка</a:t>
            </a:r>
          </a:p>
          <a:p>
            <a:endParaRPr lang="bg-BG" sz="1800" dirty="0" smtClean="0"/>
          </a:p>
          <a:p>
            <a:r>
              <a:rPr lang="bg-BG" sz="1800" dirty="0" smtClean="0"/>
              <a:t>Осигуряване на </a:t>
            </a:r>
            <a:r>
              <a:rPr lang="bg-BG" sz="1800" dirty="0" smtClean="0"/>
              <a:t>предвидима </a:t>
            </a:r>
            <a:r>
              <a:rPr lang="bg-BG" sz="1800" dirty="0" smtClean="0"/>
              <a:t>инвестиционна среда</a:t>
            </a:r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 smtClean="0"/>
          </a:p>
          <a:p>
            <a:endParaRPr lang="bg-BG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409700"/>
            <a:ext cx="3962400" cy="3860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bg-BG" b="1" dirty="0" smtClean="0">
                <a:latin typeface="+mj-lt"/>
              </a:rPr>
              <a:t>Подход...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dirty="0" smtClean="0">
                <a:latin typeface="+mj-lt"/>
              </a:rPr>
              <a:t>...базиран на хипотези, които се приемат или отхвърлят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dirty="0" smtClean="0">
                <a:latin typeface="+mj-lt"/>
              </a:rPr>
              <a:t>...базиран на факти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dirty="0" smtClean="0">
                <a:latin typeface="+mj-lt"/>
              </a:rPr>
              <a:t>...базиран на решения на </a:t>
            </a:r>
            <a:r>
              <a:rPr lang="bg-BG" dirty="0" smtClean="0">
                <a:latin typeface="+mj-lt"/>
              </a:rPr>
              <a:t>проблеми</a:t>
            </a:r>
            <a:endParaRPr lang="bg-BG" dirty="0" smtClean="0"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dirty="0" smtClean="0">
                <a:latin typeface="+mj-lt"/>
              </a:rPr>
              <a:t>...баланс между интересите на участниците</a:t>
            </a: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bg-BG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>
            <a:off x="3733800" y="3390900"/>
            <a:ext cx="1905000" cy="2286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allAtOnce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Насоки за ефективна работа на Борда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/>
            <a:endParaRPr lang="bg-BG" dirty="0" smtClean="0"/>
          </a:p>
          <a:p>
            <a:pPr marL="225425" indent="-225425"/>
            <a:r>
              <a:rPr lang="bg-BG" dirty="0" smtClean="0"/>
              <a:t>Нека говорим за </a:t>
            </a:r>
            <a:r>
              <a:rPr lang="bg-BG" b="1" dirty="0" smtClean="0"/>
              <a:t>истинските проблеми</a:t>
            </a:r>
            <a:r>
              <a:rPr lang="bg-BG" dirty="0" smtClean="0"/>
              <a:t> (</a:t>
            </a:r>
            <a:r>
              <a:rPr lang="en-US" dirty="0" smtClean="0"/>
              <a:t>core issues), </a:t>
            </a:r>
            <a:r>
              <a:rPr lang="bg-BG" dirty="0" smtClean="0"/>
              <a:t>а не за повърхностни точки</a:t>
            </a:r>
          </a:p>
          <a:p>
            <a:pPr marL="225425" indent="-225425"/>
            <a:endParaRPr lang="bg-BG" dirty="0" smtClean="0"/>
          </a:p>
          <a:p>
            <a:pPr marL="225425" indent="-225425"/>
            <a:r>
              <a:rPr lang="bg-BG" dirty="0" smtClean="0"/>
              <a:t>Всеки може да повдига проблем, като предложи и хипотеза за </a:t>
            </a:r>
            <a:r>
              <a:rPr lang="bg-BG" b="1" dirty="0" smtClean="0"/>
              <a:t>решаването </a:t>
            </a:r>
            <a:r>
              <a:rPr lang="bg-BG" dirty="0" smtClean="0"/>
              <a:t>му. Изказванията да са кратки, точни, ясни, без </a:t>
            </a:r>
            <a:r>
              <a:rPr lang="bg-BG" dirty="0" smtClean="0"/>
              <a:t>нападки</a:t>
            </a:r>
            <a:endParaRPr lang="bg-BG" b="1" dirty="0" smtClean="0"/>
          </a:p>
          <a:p>
            <a:pPr marL="225425" indent="-225425"/>
            <a:endParaRPr lang="bg-BG" b="1" dirty="0" smtClean="0"/>
          </a:p>
          <a:p>
            <a:pPr marL="225425" indent="-225425"/>
            <a:r>
              <a:rPr lang="bg-BG" dirty="0" smtClean="0"/>
              <a:t>Нека мислим </a:t>
            </a:r>
            <a:r>
              <a:rPr lang="bg-BG" dirty="0" smtClean="0"/>
              <a:t>извън установените </a:t>
            </a:r>
            <a:r>
              <a:rPr lang="bg-BG" dirty="0" smtClean="0"/>
              <a:t>рамки. Да приемем</a:t>
            </a:r>
            <a:r>
              <a:rPr lang="bg-BG" dirty="0" smtClean="0"/>
              <a:t>, че </a:t>
            </a:r>
            <a:r>
              <a:rPr lang="bg-BG" b="1" dirty="0" smtClean="0"/>
              <a:t>всичко е възможно</a:t>
            </a:r>
            <a:r>
              <a:rPr lang="bg-BG" dirty="0" smtClean="0"/>
              <a:t>, въпреки, че изглежда </a:t>
            </a:r>
            <a:r>
              <a:rPr lang="bg-BG" dirty="0" smtClean="0"/>
              <a:t>нетрадиционно или трудно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5275" y="381000"/>
            <a:ext cx="8686800" cy="952500"/>
          </a:xfrm>
        </p:spPr>
        <p:txBody>
          <a:bodyPr>
            <a:noAutofit/>
          </a:bodyPr>
          <a:lstStyle/>
          <a:p>
            <a:r>
              <a:rPr lang="bg-BG" sz="3600" dirty="0" smtClean="0"/>
              <a:t>Преглед на сектора за електрическа енергия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425700"/>
            <a:ext cx="1676400" cy="2108200"/>
          </a:xfrm>
        </p:spPr>
        <p:txBody>
          <a:bodyPr>
            <a:normAutofit/>
          </a:bodyPr>
          <a:lstStyle/>
          <a:p>
            <a:pPr marL="169863" indent="-169863">
              <a:buNone/>
            </a:pPr>
            <a:r>
              <a:rPr lang="en-US" sz="1200" b="1" dirty="0" smtClean="0"/>
              <a:t>Characteristics</a:t>
            </a:r>
          </a:p>
          <a:p>
            <a:pPr marL="169863" indent="-169863"/>
            <a:r>
              <a:rPr lang="bg-BG" sz="1200" dirty="0" smtClean="0"/>
              <a:t>Лигнитни въглища</a:t>
            </a:r>
            <a:endParaRPr lang="en-US" sz="1200" dirty="0" smtClean="0"/>
          </a:p>
          <a:p>
            <a:pPr marL="169863" indent="-169863"/>
            <a:r>
              <a:rPr lang="bg-BG" sz="1200" dirty="0" smtClean="0"/>
              <a:t>Ядрено гориво</a:t>
            </a:r>
            <a:endParaRPr lang="en-US" sz="1200" dirty="0" smtClean="0"/>
          </a:p>
          <a:p>
            <a:pPr marL="169863" indent="-169863"/>
            <a:r>
              <a:rPr lang="bg-BG" sz="1200" dirty="0" smtClean="0"/>
              <a:t>Вод</a:t>
            </a:r>
            <a:r>
              <a:rPr lang="bg-BG" sz="1200" dirty="0" smtClean="0"/>
              <a:t>ни ресурси</a:t>
            </a:r>
            <a:endParaRPr lang="en-US" sz="1200" dirty="0" smtClean="0"/>
          </a:p>
          <a:p>
            <a:pPr marL="169863" indent="-169863"/>
            <a:r>
              <a:rPr lang="bg-BG" sz="1200" dirty="0" smtClean="0"/>
              <a:t>Вятър</a:t>
            </a:r>
            <a:r>
              <a:rPr lang="en-US" sz="1200" dirty="0" smtClean="0"/>
              <a:t> </a:t>
            </a:r>
            <a:r>
              <a:rPr lang="en-US" sz="1200" dirty="0" smtClean="0"/>
              <a:t>(23% factor)</a:t>
            </a:r>
          </a:p>
          <a:p>
            <a:pPr marL="169863" indent="-169863"/>
            <a:r>
              <a:rPr lang="bg-BG" sz="1200" dirty="0" smtClean="0"/>
              <a:t>Слънце</a:t>
            </a:r>
            <a:r>
              <a:rPr lang="en-US" sz="1200" dirty="0" smtClean="0"/>
              <a:t> (15% factor)</a:t>
            </a:r>
            <a:endParaRPr lang="en-US" sz="1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485900"/>
          <a:ext cx="8458200" cy="96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1676400" y="2425700"/>
            <a:ext cx="1600200" cy="210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48 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ТВтч максимум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35% 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АЕЦ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indent="-16986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1200" dirty="0" smtClean="0">
                <a:latin typeface="+mj-lt"/>
              </a:rPr>
              <a:t>25% AES &amp; Contour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15% </a:t>
            </a:r>
            <a:r>
              <a:rPr lang="bg-BG" sz="1200" dirty="0" smtClean="0">
                <a:latin typeface="+mj-lt"/>
              </a:rPr>
              <a:t>МИ-2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10% </a:t>
            </a:r>
            <a:r>
              <a:rPr lang="bg-BG" sz="1200" dirty="0" smtClean="0">
                <a:latin typeface="+mj-lt"/>
              </a:rPr>
              <a:t>Ко-генерации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6% 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Вятър/слънце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indent="-16986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4% </a:t>
            </a:r>
            <a:r>
              <a:rPr lang="bg-BG" sz="1200" dirty="0" smtClean="0">
                <a:latin typeface="+mj-lt"/>
              </a:rPr>
              <a:t>НЕК ВЕЦ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indent="-169863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1200" dirty="0" smtClean="0">
                <a:latin typeface="+mj-lt"/>
              </a:rPr>
              <a:t>5% </a:t>
            </a:r>
            <a:r>
              <a:rPr lang="bg-BG" sz="1200" dirty="0" smtClean="0">
                <a:latin typeface="+mj-lt"/>
              </a:rPr>
              <a:t>Други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indent="-169863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200" b="1" dirty="0" smtClean="0">
                <a:latin typeface="+mj-lt"/>
              </a:rPr>
              <a:t>	100% Total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3105150" y="2425700"/>
            <a:ext cx="1828800" cy="241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200" b="1" dirty="0" smtClean="0">
                <a:latin typeface="+mj-lt"/>
              </a:rPr>
              <a:t>45 </a:t>
            </a:r>
            <a:r>
              <a:rPr lang="bg-BG" sz="1200" b="1" dirty="0" smtClean="0">
                <a:latin typeface="+mj-lt"/>
              </a:rPr>
              <a:t>ТВтч използвани</a:t>
            </a:r>
            <a:endParaRPr lang="en-US" sz="1200" b="1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37% </a:t>
            </a:r>
            <a:r>
              <a:rPr lang="bg-BG" sz="1200" dirty="0" smtClean="0">
                <a:latin typeface="+mj-lt"/>
              </a:rPr>
              <a:t>Регулиран пазар</a:t>
            </a:r>
            <a:endParaRPr lang="en-US" sz="1200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30% </a:t>
            </a:r>
            <a:r>
              <a:rPr lang="bg-BG" sz="1200" noProof="0" dirty="0" smtClean="0">
                <a:latin typeface="+mj-lt"/>
              </a:rPr>
              <a:t>Свободен </a:t>
            </a:r>
            <a:r>
              <a:rPr kumimoji="0" lang="bg-BG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пазар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33% </a:t>
            </a:r>
            <a:r>
              <a:rPr kumimoji="0" lang="bg-BG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Износ и загуби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200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bg-BG" sz="1200" b="1" dirty="0" smtClean="0">
                <a:latin typeface="+mj-lt"/>
              </a:rPr>
              <a:t>Механика</a:t>
            </a:r>
            <a:endParaRPr lang="en-US" sz="1200" b="1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PPA</a:t>
            </a:r>
            <a:r>
              <a:rPr lang="bg-BG" sz="1200" dirty="0" smtClean="0">
                <a:latin typeface="+mj-lt"/>
              </a:rPr>
              <a:t>, ВЕИ задължения</a:t>
            </a:r>
            <a:endParaRPr lang="en-US" sz="1200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sz="1200" dirty="0" smtClean="0">
                <a:latin typeface="+mj-lt"/>
              </a:rPr>
              <a:t>Балансиращ пазар</a:t>
            </a:r>
            <a:endParaRPr lang="en-US" sz="1200" dirty="0" smtClean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bg-BG" sz="1200" dirty="0" smtClean="0">
                <a:latin typeface="+mj-lt"/>
              </a:rPr>
              <a:t>Търговия (договори</a:t>
            </a:r>
            <a:r>
              <a:rPr lang="bg-BG" sz="1200" dirty="0" smtClean="0">
                <a:latin typeface="+mj-lt"/>
              </a:rPr>
              <a:t>)</a:t>
            </a:r>
            <a:endParaRPr lang="bg-BG" sz="1200" dirty="0" smtClean="0">
              <a:latin typeface="+mj-lt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724400" y="2425700"/>
            <a:ext cx="1600200" cy="210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ECO</a:t>
            </a:r>
            <a:endParaRPr lang="en-US" sz="1200" dirty="0">
              <a:latin typeface="+mj-lt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867400" y="2425700"/>
            <a:ext cx="1600200" cy="210820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9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ТВтч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потребление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noProof="0" dirty="0">
                <a:latin typeface="+mj-lt"/>
              </a:rPr>
              <a:t>4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% </a:t>
            </a: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Директни</a:t>
            </a:r>
            <a:endParaRPr lang="en-US" sz="1200" dirty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38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% CEZ</a:t>
            </a:r>
            <a:endParaRPr lang="en-US" sz="1200" dirty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37% EVN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21% Energo </a:t>
            </a:r>
            <a:r>
              <a:rPr lang="en-US" sz="1200" dirty="0" smtClean="0">
                <a:latin typeface="+mj-lt"/>
              </a:rPr>
              <a:t>Pro</a:t>
            </a:r>
            <a:endParaRPr lang="bg-BG" sz="1200" dirty="0" smtClean="0">
              <a:latin typeface="+mj-lt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bg-BG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bg-BG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ТВтч износ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467600" y="2425700"/>
            <a:ext cx="1066800" cy="1206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Usage share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Xx% HV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Xx% MV</a:t>
            </a:r>
            <a:endParaRPr lang="en-US" sz="1200" dirty="0">
              <a:latin typeface="+mj-lt"/>
            </a:endParaRP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Xx% LV</a:t>
            </a:r>
          </a:p>
          <a:p>
            <a:pPr marL="169863" marR="0" lvl="0" indent="-1698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200" dirty="0" smtClean="0">
                <a:latin typeface="+mj-lt"/>
              </a:rPr>
              <a:t>Xx% HH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4610100"/>
            <a:ext cx="25146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>
                <a:latin typeface="+mj-lt"/>
              </a:rPr>
              <a:t>Синдикати</a:t>
            </a:r>
            <a:endParaRPr lang="en-US" sz="12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4914900"/>
            <a:ext cx="51816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>
                <a:latin typeface="+mj-lt"/>
              </a:rPr>
              <a:t>ДЕКВР</a:t>
            </a:r>
            <a:endParaRPr lang="en-US" sz="1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5219700"/>
            <a:ext cx="12192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>
                <a:latin typeface="+mj-lt"/>
              </a:rPr>
              <a:t>Асоциации</a:t>
            </a:r>
            <a:endParaRPr lang="en-US" sz="1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1400" y="5219700"/>
            <a:ext cx="121920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200" dirty="0" smtClean="0">
                <a:latin typeface="+mj-lt"/>
              </a:rPr>
              <a:t>Асоциации</a:t>
            </a:r>
            <a:endParaRPr lang="en-US" sz="120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" y="5530706"/>
            <a:ext cx="588303" cy="1384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"/>
              </a:rPr>
              <a:t>Source: </a:t>
            </a:r>
            <a:r>
              <a:rPr lang="bg-BG" sz="900" dirty="0" smtClean="0">
                <a:solidFill>
                  <a:prstClr val="black"/>
                </a:solidFill>
                <a:latin typeface="Calibri"/>
              </a:rPr>
              <a:t>МЕЕ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Straight Arrow Connector 165"/>
          <p:cNvCxnSpPr>
            <a:stCxn id="7" idx="3"/>
            <a:endCxn id="22" idx="1"/>
          </p:cNvCxnSpPr>
          <p:nvPr/>
        </p:nvCxnSpPr>
        <p:spPr>
          <a:xfrm>
            <a:off x="3595800" y="3837300"/>
            <a:ext cx="3581400" cy="0"/>
          </a:xfrm>
          <a:prstGeom prst="straightConnector1">
            <a:avLst/>
          </a:prstGeom>
          <a:ln w="254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6" idx="3"/>
            <a:endCxn id="67" idx="1"/>
          </p:cNvCxnSpPr>
          <p:nvPr/>
        </p:nvCxnSpPr>
        <p:spPr>
          <a:xfrm>
            <a:off x="3595800" y="2705100"/>
            <a:ext cx="1952016" cy="0"/>
          </a:xfrm>
          <a:prstGeom prst="straightConnector1">
            <a:avLst/>
          </a:prstGeom>
          <a:ln w="4445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35662">
            <a:normAutofit/>
          </a:bodyPr>
          <a:lstStyle/>
          <a:p>
            <a:r>
              <a:rPr lang="bg-BG" sz="3600" dirty="0" smtClean="0"/>
              <a:t>Основни параметри на сектора (</a:t>
            </a:r>
            <a:r>
              <a:rPr lang="en-US" sz="3600" dirty="0" smtClean="0"/>
              <a:t>20</a:t>
            </a:r>
            <a:r>
              <a:rPr lang="bg-BG" sz="3600" dirty="0" smtClean="0"/>
              <a:t>14)</a:t>
            </a:r>
            <a:endParaRPr lang="bg-BG" sz="3600" dirty="0"/>
          </a:p>
        </p:txBody>
      </p:sp>
      <p:sp>
        <p:nvSpPr>
          <p:cNvPr id="4" name="Rectangle 3"/>
          <p:cNvSpPr/>
          <p:nvPr/>
        </p:nvSpPr>
        <p:spPr>
          <a:xfrm>
            <a:off x="731520" y="24765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Генератори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must-run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)</a:t>
            </a:r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14 ТВтч</a:t>
            </a:r>
            <a:endParaRPr lang="bg-BG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" y="36087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Генератори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free</a:t>
            </a:r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market)</a:t>
            </a:r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26 Твтч</a:t>
            </a:r>
            <a:endParaRPr lang="bg-BG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1400" y="24765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Общ. Доставчик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20 ТВтч</a:t>
            </a:r>
          </a:p>
          <a:p>
            <a:pPr algn="ctr"/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114 лв</a:t>
            </a:r>
            <a:endParaRPr lang="bg-BG" sz="10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1400" y="36087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b="1" dirty="0">
                <a:solidFill>
                  <a:prstClr val="black"/>
                </a:solidFill>
                <a:latin typeface="Calibri"/>
              </a:rPr>
              <a:t>Търговци</a:t>
            </a: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24 ТВтч</a:t>
            </a:r>
          </a:p>
          <a:p>
            <a:pPr algn="ctr"/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~7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  <a:endParaRPr lang="bg-BG" sz="10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77200" y="24765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Домакинства, </a:t>
            </a:r>
          </a:p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малък бизнес</a:t>
            </a:r>
          </a:p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147 лв./МВтч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77200" y="36087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Бизнес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ВН, </a:t>
            </a:r>
            <a:r>
              <a:rPr lang="bg-BG" sz="1000" dirty="0" err="1">
                <a:solidFill>
                  <a:prstClr val="black"/>
                </a:solidFill>
                <a:latin typeface="Calibri"/>
              </a:rPr>
              <a:t>СрН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Calibri"/>
              </a:rPr>
              <a:t>~</a:t>
            </a:r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19</a:t>
            </a:r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b="1" dirty="0">
                <a:solidFill>
                  <a:prstClr val="black"/>
                </a:solidFill>
                <a:latin typeface="Calibri"/>
              </a:rPr>
              <a:t>лв./МВтч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177200" y="44469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Износ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Calibri"/>
              </a:rPr>
              <a:t>~</a:t>
            </a:r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05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b="1" dirty="0">
                <a:solidFill>
                  <a:prstClr val="black"/>
                </a:solidFill>
                <a:latin typeface="Calibri"/>
              </a:rPr>
              <a:t>лв./МВтч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1520" y="44469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Внос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4 ТВтч</a:t>
            </a:r>
            <a:endParaRPr lang="bg-BG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1" name="Elbow Connector 60"/>
          <p:cNvCxnSpPr>
            <a:stCxn id="7" idx="2"/>
            <a:endCxn id="25" idx="1"/>
          </p:cNvCxnSpPr>
          <p:nvPr/>
        </p:nvCxnSpPr>
        <p:spPr>
          <a:xfrm rot="16200000" flipH="1">
            <a:off x="4853100" y="2351400"/>
            <a:ext cx="609600" cy="4038600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5" idx="3"/>
          </p:cNvCxnSpPr>
          <p:nvPr/>
        </p:nvCxnSpPr>
        <p:spPr>
          <a:xfrm flipV="1">
            <a:off x="1645920" y="2857500"/>
            <a:ext cx="1021080" cy="979800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068610" y="3306740"/>
            <a:ext cx="495706" cy="15388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6 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ТВтч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905250" y="1866900"/>
            <a:ext cx="361950" cy="29718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t" anchorCtr="0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ECO</a:t>
            </a:r>
          </a:p>
          <a:p>
            <a:pPr algn="ctr"/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8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(1)</a:t>
            </a: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(1)</a:t>
            </a:r>
            <a:endParaRPr lang="bg-BG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635812" y="2543517"/>
            <a:ext cx="403957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18</a:t>
            </a:r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ТВтч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62940" y="1790701"/>
            <a:ext cx="2994660" cy="1371600"/>
          </a:xfrm>
          <a:prstGeom prst="rect">
            <a:avLst/>
          </a:prstGeom>
          <a:noFill/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62941" y="1562100"/>
            <a:ext cx="1328890" cy="16927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bg-BG" sz="1100" b="1" dirty="0" smtClean="0">
                <a:solidFill>
                  <a:prstClr val="black"/>
                </a:solidFill>
                <a:latin typeface="Calibri"/>
              </a:rPr>
              <a:t>Непосредствен фокус</a:t>
            </a:r>
            <a:endParaRPr lang="en-US" sz="11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00101" y="5530706"/>
            <a:ext cx="923330" cy="138499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Calibri"/>
              </a:rPr>
              <a:t>Source: </a:t>
            </a:r>
            <a:r>
              <a:rPr lang="bg-BG" sz="900" dirty="0">
                <a:solidFill>
                  <a:prstClr val="black"/>
                </a:solidFill>
                <a:latin typeface="Calibri"/>
              </a:rPr>
              <a:t>БЕХ, ДКЕВР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47816" y="2476500"/>
            <a:ext cx="914400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Крайни </a:t>
            </a:r>
          </a:p>
          <a:p>
            <a:pPr algn="ctr"/>
            <a:r>
              <a:rPr lang="bg-BG" sz="1000" dirty="0">
                <a:solidFill>
                  <a:prstClr val="black"/>
                </a:solidFill>
                <a:latin typeface="Calibri"/>
              </a:rPr>
              <a:t>Снабдители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000" i="1" dirty="0">
                <a:solidFill>
                  <a:prstClr val="black"/>
                </a:solidFill>
                <a:latin typeface="Calibri"/>
              </a:rPr>
              <a:t>~</a:t>
            </a:r>
            <a:r>
              <a:rPr lang="bg-BG" sz="1000" i="1" dirty="0">
                <a:solidFill>
                  <a:prstClr val="black"/>
                </a:solidFill>
                <a:latin typeface="Calibri"/>
              </a:rPr>
              <a:t>2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  <a:endParaRPr lang="bg-BG" sz="1000" i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3" name="Elbow Connector 52"/>
          <p:cNvCxnSpPr>
            <a:stCxn id="26" idx="3"/>
          </p:cNvCxnSpPr>
          <p:nvPr/>
        </p:nvCxnSpPr>
        <p:spPr>
          <a:xfrm flipV="1">
            <a:off x="1645920" y="4000500"/>
            <a:ext cx="1021080" cy="67500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672960" y="3665340"/>
            <a:ext cx="403957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11</a:t>
            </a:r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ТВтч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635812" y="4519317"/>
            <a:ext cx="403957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11 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ТВтч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64224" y="3653620"/>
            <a:ext cx="495706" cy="153888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r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20</a:t>
            </a:r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dirty="0">
                <a:solidFill>
                  <a:prstClr val="black"/>
                </a:solidFill>
                <a:latin typeface="Calibri"/>
              </a:rPr>
              <a:t>ТВтч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9" name="Straight Arrow Connector 128"/>
          <p:cNvCxnSpPr>
            <a:stCxn id="4" idx="3"/>
            <a:endCxn id="6" idx="1"/>
          </p:cNvCxnSpPr>
          <p:nvPr/>
        </p:nvCxnSpPr>
        <p:spPr>
          <a:xfrm>
            <a:off x="1645920" y="2705100"/>
            <a:ext cx="1035480" cy="0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5" idx="3"/>
            <a:endCxn id="7" idx="1"/>
          </p:cNvCxnSpPr>
          <p:nvPr/>
        </p:nvCxnSpPr>
        <p:spPr>
          <a:xfrm>
            <a:off x="1645920" y="3837300"/>
            <a:ext cx="1035480" cy="0"/>
          </a:xfrm>
          <a:prstGeom prst="straightConnector1">
            <a:avLst/>
          </a:prstGeom>
          <a:ln w="381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4495800" y="1866900"/>
            <a:ext cx="361950" cy="22098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t" anchorCtr="0"/>
          <a:lstStyle/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ЕРП</a:t>
            </a:r>
            <a:endParaRPr lang="en-US" sz="1000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23</a:t>
            </a:r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(х)</a:t>
            </a: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dirty="0" smtClean="0">
                <a:solidFill>
                  <a:prstClr val="black"/>
                </a:solidFill>
                <a:latin typeface="Calibri"/>
              </a:rPr>
              <a:t>(х)</a:t>
            </a: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  <a:p>
            <a:pPr algn="ctr"/>
            <a:endParaRPr lang="bg-BG" sz="10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67" idx="3"/>
            <a:endCxn id="21" idx="1"/>
          </p:cNvCxnSpPr>
          <p:nvPr/>
        </p:nvCxnSpPr>
        <p:spPr>
          <a:xfrm>
            <a:off x="6462216" y="2705100"/>
            <a:ext cx="714984" cy="0"/>
          </a:xfrm>
          <a:prstGeom prst="straightConnector1">
            <a:avLst/>
          </a:prstGeom>
          <a:ln w="4445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5547816" y="3539320"/>
            <a:ext cx="681534" cy="5715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t" anchorCtr="0"/>
          <a:lstStyle/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Здлж. Общ</a:t>
            </a:r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1000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16</a:t>
            </a:r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5547816" y="4381500"/>
            <a:ext cx="681534" cy="5715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t" anchorCtr="0"/>
          <a:lstStyle/>
          <a:p>
            <a:pPr algn="ctr"/>
            <a:r>
              <a:rPr lang="bg-BG" sz="1000" b="1" dirty="0" smtClean="0">
                <a:solidFill>
                  <a:prstClr val="black"/>
                </a:solidFill>
                <a:latin typeface="Calibri"/>
              </a:rPr>
              <a:t>Капацитет</a:t>
            </a:r>
            <a:endParaRPr lang="en-US" sz="1000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~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25</a:t>
            </a:r>
            <a:r>
              <a:rPr lang="en-US" sz="1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лв</a:t>
            </a:r>
            <a:endParaRPr lang="en-US" sz="1000" i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bg-BG" sz="1000" i="1" dirty="0" smtClean="0">
                <a:solidFill>
                  <a:prstClr val="black"/>
                </a:solidFill>
                <a:latin typeface="Calibri"/>
              </a:rPr>
              <a:t>На търг</a:t>
            </a:r>
            <a:endParaRPr lang="bg-BG" sz="1000" i="1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810000" y="1790700"/>
            <a:ext cx="2743200" cy="32766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696" tIns="0" rIns="33696" bIns="0" rtlCol="0" anchor="ctr"/>
          <a:lstStyle/>
          <a:p>
            <a:pPr algn="ctr"/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810000" y="1562100"/>
            <a:ext cx="1917192" cy="16927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bg-BG" sz="1100" b="1" dirty="0" smtClean="0">
                <a:solidFill>
                  <a:prstClr val="black"/>
                </a:solidFill>
                <a:latin typeface="Calibri"/>
              </a:rPr>
              <a:t>Фокус на следващата ни среща</a:t>
            </a:r>
            <a:endParaRPr lang="en-US" sz="11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49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1866900"/>
          <a:ext cx="85344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11646" y="1714500"/>
            <a:ext cx="1156920" cy="215444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bg-BG" sz="1400" b="1" dirty="0" smtClean="0">
                <a:latin typeface="+mj-lt"/>
              </a:rPr>
              <a:t>ТВтч на година</a:t>
            </a:r>
            <a:endParaRPr lang="en-US" sz="14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523012"/>
            <a:ext cx="5820504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000" dirty="0" smtClean="0">
                <a:latin typeface="+mj-lt"/>
              </a:rPr>
              <a:t>Source: </a:t>
            </a:r>
            <a:r>
              <a:rPr lang="bg-BG" sz="1000" dirty="0" smtClean="0">
                <a:latin typeface="+mj-lt"/>
              </a:rPr>
              <a:t>ЕСО; ДЕКВР; </a:t>
            </a:r>
            <a:r>
              <a:rPr lang="en-US" sz="1000" dirty="0" smtClean="0">
                <a:latin typeface="+mj-lt"/>
              </a:rPr>
              <a:t>industry data; MEE analysis; MEE estimates</a:t>
            </a:r>
            <a:r>
              <a:rPr lang="bg-BG" sz="1000" dirty="0" smtClean="0">
                <a:latin typeface="+mj-lt"/>
              </a:rPr>
              <a:t>; 2014 </a:t>
            </a:r>
            <a:r>
              <a:rPr lang="en-US" sz="1000" dirty="0" smtClean="0">
                <a:latin typeface="+mj-lt"/>
              </a:rPr>
              <a:t>estimate based on data for first 8 months</a:t>
            </a:r>
            <a:endParaRPr lang="en-US" sz="10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/>
              <a:t>Потреблението на ел. енергия е стабилно за последните 10 години, но износа е променлив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Вътрешното потребление се очаква да намалее в следващите години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429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1600" b="1" dirty="0" smtClean="0"/>
          </a:p>
          <a:p>
            <a:pPr>
              <a:spcBef>
                <a:spcPts val="0"/>
              </a:spcBef>
              <a:buNone/>
            </a:pPr>
            <a:r>
              <a:rPr lang="bg-BG" sz="1600" b="1" dirty="0" smtClean="0"/>
              <a:t>Основни фактори, които определят търсенето на електрическа енергия</a:t>
            </a: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r>
              <a:rPr lang="bg-BG" sz="1600" dirty="0" smtClean="0"/>
              <a:t>Растеж на БВП </a:t>
            </a:r>
            <a:r>
              <a:rPr lang="en-US" sz="1600" dirty="0" smtClean="0"/>
              <a:t>– </a:t>
            </a:r>
            <a:r>
              <a:rPr lang="bg-BG" sz="1600" dirty="0" smtClean="0"/>
              <a:t>очаква се да стигне </a:t>
            </a:r>
            <a:r>
              <a:rPr lang="en-US" sz="1600" dirty="0" smtClean="0"/>
              <a:t>2.9% </a:t>
            </a:r>
            <a:r>
              <a:rPr lang="bg-BG" sz="1600" dirty="0" smtClean="0"/>
              <a:t>през</a:t>
            </a:r>
            <a:r>
              <a:rPr lang="en-US" sz="1600" dirty="0" smtClean="0"/>
              <a:t> 2019 </a:t>
            </a:r>
            <a:r>
              <a:rPr lang="bg-BG" sz="1600" dirty="0" smtClean="0"/>
              <a:t>г., в най-добрия случай</a:t>
            </a: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r>
              <a:rPr lang="bg-BG" sz="1600" dirty="0" smtClean="0"/>
              <a:t>Енергиината ефективност </a:t>
            </a:r>
            <a:r>
              <a:rPr lang="bg-BG" sz="1600" dirty="0" smtClean="0"/>
              <a:t>(БВП</a:t>
            </a:r>
            <a:r>
              <a:rPr lang="en-US" sz="1600" dirty="0" smtClean="0"/>
              <a:t>/</a:t>
            </a:r>
            <a:r>
              <a:rPr lang="bg-BG" sz="1600" dirty="0" smtClean="0"/>
              <a:t>ТВтч) </a:t>
            </a:r>
            <a:r>
              <a:rPr lang="bg-BG" sz="1600" dirty="0" smtClean="0"/>
              <a:t>се </a:t>
            </a:r>
            <a:r>
              <a:rPr lang="bg-BG" sz="1600" dirty="0" smtClean="0"/>
              <a:t>подобрява </a:t>
            </a:r>
            <a:r>
              <a:rPr lang="bg-BG" sz="1600" dirty="0" smtClean="0"/>
              <a:t>с </a:t>
            </a:r>
            <a:r>
              <a:rPr lang="en-US" sz="1600" dirty="0" smtClean="0"/>
              <a:t>3.7% </a:t>
            </a:r>
            <a:r>
              <a:rPr lang="bg-BG" sz="1600" dirty="0" smtClean="0"/>
              <a:t>през последните години, а </a:t>
            </a:r>
            <a:r>
              <a:rPr lang="bg-BG" sz="1600" dirty="0" smtClean="0"/>
              <a:t>в </a:t>
            </a:r>
            <a:r>
              <a:rPr lang="bg-BG" sz="1600" dirty="0" smtClean="0"/>
              <a:t>бъдеще се очаква подобрението да се ускори </a:t>
            </a:r>
            <a:r>
              <a:rPr lang="bg-BG" sz="1600" dirty="0" smtClean="0"/>
              <a:t>значително (ефект на програмите)</a:t>
            </a: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r>
              <a:rPr lang="bg-BG" sz="1600" dirty="0" smtClean="0"/>
              <a:t>Икономиката ще продължи да се насочва към по-малко енергоемки сектрори</a:t>
            </a: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r>
              <a:rPr lang="bg-BG" sz="1600" dirty="0" smtClean="0"/>
              <a:t>Поскъпването на ел. енергията ще намали използването й за отопление в бита</a:t>
            </a:r>
          </a:p>
          <a:p>
            <a:pPr marL="225425" indent="-225425">
              <a:spcBef>
                <a:spcPts val="0"/>
              </a:spcBef>
              <a:buNone/>
            </a:pPr>
            <a:endParaRPr lang="en-US" sz="1600" dirty="0" smtClean="0"/>
          </a:p>
          <a:p>
            <a:pPr marL="225425" indent="-225425">
              <a:spcBef>
                <a:spcPts val="0"/>
              </a:spcBef>
            </a:pPr>
            <a:r>
              <a:rPr lang="bg-BG" sz="1600" dirty="0" smtClean="0"/>
              <a:t>Износът на ел. енергия има </a:t>
            </a:r>
            <a:r>
              <a:rPr lang="bg-BG" sz="1600" dirty="0" smtClean="0"/>
              <a:t>потенциал</a:t>
            </a:r>
            <a:r>
              <a:rPr lang="bg-BG" sz="1600" dirty="0" smtClean="0"/>
              <a:t>, но само </a:t>
            </a:r>
            <a:r>
              <a:rPr lang="bg-BG" sz="1600" dirty="0" smtClean="0"/>
              <a:t>на пазарно </a:t>
            </a:r>
            <a:r>
              <a:rPr lang="bg-BG" sz="1600" dirty="0" smtClean="0"/>
              <a:t>ориентирани цени</a:t>
            </a: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057400" y="4905375"/>
            <a:ext cx="4648200" cy="400110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g-BG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Очаква се период на </a:t>
            </a:r>
            <a:r>
              <a:rPr lang="bg-BG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свръх-капацитет</a:t>
            </a:r>
            <a:endParaRPr lang="en-US" sz="2000" b="1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52500"/>
          </a:xfrm>
        </p:spPr>
        <p:txBody>
          <a:bodyPr>
            <a:noAutofit/>
          </a:bodyPr>
          <a:lstStyle/>
          <a:p>
            <a:r>
              <a:rPr lang="bg-BG" sz="3600" dirty="0" smtClean="0"/>
              <a:t>Регулираният пазар губи </a:t>
            </a:r>
            <a:r>
              <a:rPr lang="en-US" sz="3600" dirty="0" smtClean="0"/>
              <a:t>360 </a:t>
            </a:r>
            <a:r>
              <a:rPr lang="bg-BG" sz="3600" dirty="0" smtClean="0"/>
              <a:t>млн. лв. през първото полугодие на 2014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02258" y="1485900"/>
            <a:ext cx="274320" cy="36576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1493" y="3497580"/>
            <a:ext cx="274320" cy="16459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5542" y="3131820"/>
            <a:ext cx="457200" cy="2011680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3026" y="5219700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Solar</a:t>
            </a:r>
            <a:endParaRPr lang="en-US" sz="12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658" y="5219700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Wind</a:t>
            </a:r>
            <a:endParaRPr lang="en-US" sz="1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9122" y="5219700"/>
            <a:ext cx="6915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Contour</a:t>
            </a:r>
            <a:endParaRPr lang="en-US" sz="1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7324" y="5219700"/>
            <a:ext cx="4188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AES</a:t>
            </a:r>
            <a:endParaRPr lang="en-US" sz="12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87243" y="3863340"/>
            <a:ext cx="548640" cy="1280160"/>
          </a:xfrm>
          <a:prstGeom prst="rect">
            <a:avLst/>
          </a:prstGeom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26433" y="4521708"/>
            <a:ext cx="320040" cy="621792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56638" y="3406140"/>
            <a:ext cx="731520" cy="17373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45408" y="4411980"/>
            <a:ext cx="566928" cy="73152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64258" y="5219700"/>
            <a:ext cx="576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Cogen</a:t>
            </a:r>
            <a:endParaRPr lang="en-US" sz="1200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48906" y="5219700"/>
            <a:ext cx="4443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NPP</a:t>
            </a:r>
            <a:endParaRPr lang="en-US" sz="1200" dirty="0">
              <a:latin typeface="+mj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54633" y="4225958"/>
            <a:ext cx="4619625" cy="0"/>
          </a:xfrm>
          <a:prstGeom prst="line">
            <a:avLst/>
          </a:prstGeom>
          <a:ln w="254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02258" y="1181100"/>
            <a:ext cx="0" cy="3962400"/>
          </a:xfrm>
          <a:prstGeom prst="line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118176" y="5219700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TWh</a:t>
            </a:r>
            <a:endParaRPr lang="en-US" sz="1200" b="1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858" y="1409700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+mj-lt"/>
              </a:rPr>
              <a:t>BGN</a:t>
            </a:r>
            <a:r>
              <a:rPr lang="bg-BG" sz="1200" b="1" dirty="0" smtClean="0">
                <a:latin typeface="+mj-lt"/>
              </a:rPr>
              <a:t>/</a:t>
            </a:r>
            <a:endParaRPr lang="en-US" sz="1200" b="1" dirty="0" smtClean="0">
              <a:latin typeface="+mj-lt"/>
            </a:endParaRPr>
          </a:p>
          <a:p>
            <a:r>
              <a:rPr lang="en-US" sz="1200" b="1" dirty="0" smtClean="0">
                <a:latin typeface="+mj-lt"/>
              </a:rPr>
              <a:t>MWh</a:t>
            </a:r>
            <a:endParaRPr lang="bg-BG" sz="1200" b="1" dirty="0" smtClean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50058" y="1257300"/>
            <a:ext cx="2679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latin typeface="+mj-lt"/>
              </a:rPr>
              <a:t>Регулиран пазар </a:t>
            </a:r>
            <a:r>
              <a:rPr lang="en-US" b="1" dirty="0" smtClean="0">
                <a:latin typeface="+mj-lt"/>
              </a:rPr>
              <a:t>1H</a:t>
            </a:r>
            <a:r>
              <a:rPr lang="bg-BG" b="1" dirty="0" smtClean="0">
                <a:latin typeface="+mj-lt"/>
              </a:rPr>
              <a:t> 20</a:t>
            </a:r>
            <a:r>
              <a:rPr lang="en-US" b="1" dirty="0" smtClean="0">
                <a:latin typeface="+mj-lt"/>
              </a:rPr>
              <a:t>14</a:t>
            </a:r>
            <a:endParaRPr lang="bg-BG" b="1" dirty="0" smtClean="0"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36158" y="4094976"/>
            <a:ext cx="12646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+mj-lt"/>
              </a:rPr>
              <a:t>100</a:t>
            </a:r>
            <a:r>
              <a:rPr lang="bg-BG" sz="1200" dirty="0" smtClean="0">
                <a:latin typeface="+mj-lt"/>
              </a:rPr>
              <a:t> лв</a:t>
            </a:r>
            <a:r>
              <a:rPr lang="en-US" sz="1200" dirty="0" smtClean="0">
                <a:latin typeface="+mj-lt"/>
              </a:rPr>
              <a:t>, </a:t>
            </a:r>
            <a:r>
              <a:rPr lang="bg-BG" sz="1200" dirty="0" smtClean="0">
                <a:latin typeface="+mj-lt"/>
              </a:rPr>
              <a:t>ОД  цена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6219825" y="1409700"/>
            <a:ext cx="2895600" cy="386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/>
              <a:t>Key observations</a:t>
            </a:r>
          </a:p>
          <a:p>
            <a:pPr marL="228600" indent="-228600"/>
            <a:r>
              <a:rPr lang="en-US" sz="1400" dirty="0" smtClean="0"/>
              <a:t>Reg. market at 10 TWh in 1H14</a:t>
            </a:r>
          </a:p>
          <a:p>
            <a:pPr marL="228600" indent="-228600"/>
            <a:r>
              <a:rPr lang="en-US" sz="1400" b="1" dirty="0" smtClean="0"/>
              <a:t>10 TWh x (136-100) = BGN 360M</a:t>
            </a:r>
          </a:p>
          <a:p>
            <a:pPr marL="228600" indent="-228600"/>
            <a:endParaRPr lang="en-US" sz="1400" dirty="0" smtClean="0"/>
          </a:p>
          <a:p>
            <a:r>
              <a:rPr lang="en-US" sz="1400" dirty="0" smtClean="0"/>
              <a:t>“Must-run” </a:t>
            </a:r>
            <a:r>
              <a:rPr lang="bg-BG" sz="1400" dirty="0" smtClean="0"/>
              <a:t>централите </a:t>
            </a:r>
            <a:r>
              <a:rPr lang="bg-BG" sz="1400" dirty="0" smtClean="0"/>
              <a:t>товарят системата </a:t>
            </a:r>
            <a:r>
              <a:rPr lang="bg-BG" sz="1400" dirty="0" smtClean="0"/>
              <a:t>най-много, със средна цена от 220 лв./МВтч, въпреки че цената зависи от </a:t>
            </a:r>
            <a:r>
              <a:rPr lang="bg-BG" sz="1400" dirty="0" smtClean="0"/>
              <a:t>микса</a:t>
            </a:r>
            <a:endParaRPr lang="en-US" sz="1400" dirty="0" smtClean="0"/>
          </a:p>
          <a:p>
            <a:pPr marL="228600" indent="-228600"/>
            <a:endParaRPr lang="en-US" sz="1400" dirty="0" smtClean="0"/>
          </a:p>
          <a:p>
            <a:pPr marL="228600" indent="-228600"/>
            <a:r>
              <a:rPr lang="bg-BG" sz="1400" dirty="0" smtClean="0"/>
              <a:t>Проблемът се задълбочава с очакваното намаление на обема на регулирания пазар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972935" y="5219700"/>
            <a:ext cx="5602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Hydro</a:t>
            </a:r>
            <a:endParaRPr lang="en-US" sz="120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59808" y="4786884"/>
            <a:ext cx="1417320" cy="35661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+mj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02258" y="5143500"/>
            <a:ext cx="4800600" cy="0"/>
          </a:xfrm>
          <a:prstGeom prst="line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474301" y="5219700"/>
            <a:ext cx="4331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MI2</a:t>
            </a:r>
            <a:endParaRPr lang="en-US" sz="1200" dirty="0"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2241" y="2552700"/>
            <a:ext cx="324641" cy="172355"/>
          </a:xfrm>
          <a:prstGeom prst="rect">
            <a:avLst/>
          </a:prstGeom>
          <a:solidFill>
            <a:schemeClr val="bg1"/>
          </a:solidFill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230M</a:t>
            </a:r>
            <a:endParaRPr lang="en-US" sz="1000" dirty="0"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54683" y="3667125"/>
            <a:ext cx="324641" cy="172355"/>
          </a:xfrm>
          <a:prstGeom prst="rect">
            <a:avLst/>
          </a:prstGeom>
          <a:solidFill>
            <a:schemeClr val="bg1"/>
          </a:solidFill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122M</a:t>
            </a:r>
            <a:endParaRPr lang="en-US" sz="1000" dirty="0"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97683" y="3999595"/>
            <a:ext cx="258917" cy="172355"/>
          </a:xfrm>
          <a:prstGeom prst="rect">
            <a:avLst/>
          </a:prstGeom>
          <a:solidFill>
            <a:schemeClr val="bg1"/>
          </a:solidFill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51M</a:t>
            </a:r>
            <a:endParaRPr lang="en-US" sz="100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73808" y="3980545"/>
            <a:ext cx="324641" cy="172355"/>
          </a:xfrm>
          <a:prstGeom prst="rect">
            <a:avLst/>
          </a:prstGeom>
          <a:solidFill>
            <a:schemeClr val="bg1"/>
          </a:solidFill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141M</a:t>
            </a:r>
            <a:endParaRPr lang="en-US" sz="1000" dirty="0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30595" y="3962400"/>
            <a:ext cx="258917" cy="172355"/>
          </a:xfrm>
          <a:prstGeom prst="rect">
            <a:avLst/>
          </a:prstGeom>
          <a:solidFill>
            <a:schemeClr val="bg1"/>
          </a:solidFill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51M</a:t>
            </a:r>
            <a:endParaRPr lang="en-US" sz="1000" dirty="0">
              <a:latin typeface="+mj-lt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340924" y="4313920"/>
            <a:ext cx="401585" cy="17235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(188M)</a:t>
            </a:r>
            <a:endParaRPr lang="en-US" sz="1000" dirty="0"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031258" y="2167235"/>
            <a:ext cx="324640" cy="17235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none" lIns="9144" tIns="9144" rIns="9144" bIns="9144">
            <a:spAutoFit/>
          </a:bodyPr>
          <a:lstStyle/>
          <a:p>
            <a:pPr algn="ctr"/>
            <a:r>
              <a:rPr lang="en-US" sz="1000" dirty="0" smtClean="0">
                <a:latin typeface="+mj-lt"/>
              </a:rPr>
              <a:t>230M</a:t>
            </a:r>
            <a:endParaRPr lang="en-US" sz="1000" dirty="0">
              <a:latin typeface="+mj-lt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30833" y="3162300"/>
            <a:ext cx="240982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39798" y="1943100"/>
            <a:ext cx="0" cy="32004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373786" y="2123301"/>
            <a:ext cx="1625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dirty="0" smtClean="0">
                <a:latin typeface="+mj-lt"/>
              </a:rPr>
              <a:t>Разход над ОД цената</a:t>
            </a:r>
            <a:endParaRPr lang="en-US" sz="1200" dirty="0" smtClean="0"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38367" y="5523012"/>
            <a:ext cx="1619033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000" dirty="0" smtClean="0">
                <a:latin typeface="+mj-lt"/>
              </a:rPr>
              <a:t>Source: </a:t>
            </a:r>
            <a:r>
              <a:rPr lang="bg-BG" sz="1000" dirty="0" smtClean="0">
                <a:latin typeface="+mj-lt"/>
              </a:rPr>
              <a:t>ЕСО, БЕХ, МИЕ анализ</a:t>
            </a:r>
            <a:endParaRPr lang="en-US" sz="1000" dirty="0">
              <a:latin typeface="+mj-lt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4031258" y="17907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501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73786" y="1761351"/>
            <a:ext cx="10854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200" dirty="0" smtClean="0">
                <a:latin typeface="+mj-lt"/>
              </a:rPr>
              <a:t>Цена на МВтч</a:t>
            </a:r>
            <a:endParaRPr lang="en-US" sz="1200" dirty="0" smtClean="0">
              <a:latin typeface="+mj-lt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54633" y="1304925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501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926108" y="2905125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220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1573808" y="318135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190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2050058" y="3267075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bg-BG" sz="1200" dirty="0" smtClean="0">
                <a:solidFill>
                  <a:schemeClr val="tx1"/>
                </a:solidFill>
                <a:latin typeface="+mj-lt"/>
              </a:rPr>
              <a:t>86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2469158" y="363855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143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497858" y="43053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~68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4336058" y="4562475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~39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735733" y="1866900"/>
            <a:ext cx="12995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+mj-lt"/>
              </a:rPr>
              <a:t>Must purchase &lt;&lt;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983508" y="2943225"/>
            <a:ext cx="197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+mj-lt"/>
              </a:rPr>
              <a:t>220</a:t>
            </a:r>
            <a:r>
              <a:rPr lang="bg-BG" sz="1200" dirty="0" smtClean="0">
                <a:latin typeface="+mj-lt"/>
              </a:rPr>
              <a:t> лв./МВтч цена на</a:t>
            </a:r>
          </a:p>
          <a:p>
            <a:r>
              <a:rPr lang="bg-BG" sz="1200" dirty="0" smtClean="0">
                <a:latin typeface="+mj-lt"/>
              </a:rPr>
              <a:t>задължителнто изкупуване</a:t>
            </a:r>
            <a:endParaRPr lang="en-US" sz="1200" dirty="0" smtClean="0"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54633" y="3924300"/>
            <a:ext cx="4619625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991100" y="3793318"/>
            <a:ext cx="1354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+mj-lt"/>
              </a:rPr>
              <a:t>1</a:t>
            </a:r>
            <a:r>
              <a:rPr lang="bg-BG" sz="1200" dirty="0" smtClean="0">
                <a:latin typeface="+mj-lt"/>
              </a:rPr>
              <a:t>36 лв</a:t>
            </a:r>
            <a:r>
              <a:rPr lang="en-US" sz="1200" dirty="0" smtClean="0">
                <a:latin typeface="+mj-lt"/>
              </a:rPr>
              <a:t>, </a:t>
            </a:r>
            <a:r>
              <a:rPr lang="bg-BG" sz="1200" dirty="0" smtClean="0">
                <a:latin typeface="+mj-lt"/>
              </a:rPr>
              <a:t>микс цена</a:t>
            </a:r>
          </a:p>
        </p:txBody>
      </p:sp>
      <p:sp>
        <p:nvSpPr>
          <p:cNvPr id="90" name="Oval 89"/>
          <p:cNvSpPr/>
          <p:nvPr/>
        </p:nvSpPr>
        <p:spPr>
          <a:xfrm>
            <a:off x="3040658" y="4181475"/>
            <a:ext cx="381000" cy="2286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j-lt"/>
              </a:rPr>
              <a:t>~80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952500"/>
          </a:xfrm>
        </p:spPr>
        <p:txBody>
          <a:bodyPr>
            <a:noAutofit/>
          </a:bodyPr>
          <a:lstStyle/>
          <a:p>
            <a:r>
              <a:rPr lang="bg-BG" sz="3200" dirty="0" smtClean="0"/>
              <a:t>Загубата се очаква да надхвърли 900 млн. лв. през следващите 12 месеца до юни 2015 г.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562100"/>
            <a:ext cx="4343400" cy="3657600"/>
          </a:xfrm>
        </p:spPr>
        <p:txBody>
          <a:bodyPr>
            <a:normAutofit/>
          </a:bodyPr>
          <a:lstStyle/>
          <a:p>
            <a:pPr marL="171450" indent="-171450">
              <a:spcBef>
                <a:spcPts val="0"/>
              </a:spcBef>
              <a:buNone/>
            </a:pPr>
            <a:r>
              <a:rPr lang="bg-BG" sz="1400" b="1" dirty="0" smtClean="0"/>
              <a:t>Основни ценови нива</a:t>
            </a:r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Цена на предложения микс от 167 лв./Мвч.</a:t>
            </a:r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Цена на ОД от 114 лв/Мвч</a:t>
            </a:r>
            <a:r>
              <a:rPr lang="en-US" sz="1400" dirty="0" smtClean="0"/>
              <a:t> </a:t>
            </a:r>
            <a:r>
              <a:rPr lang="bg-BG" sz="1400" dirty="0" smtClean="0"/>
              <a:t>(дупка от </a:t>
            </a:r>
            <a:r>
              <a:rPr lang="bg-BG" sz="1400" b="1" dirty="0" smtClean="0"/>
              <a:t>901 млн. лв</a:t>
            </a:r>
            <a:r>
              <a:rPr lang="bg-BG" sz="1400" dirty="0" smtClean="0"/>
              <a:t>.)</a:t>
            </a:r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Цена на пазара от около 72 лв./Мвч (летен сезон)</a:t>
            </a:r>
          </a:p>
          <a:p>
            <a:pPr marL="171450" indent="-171450">
              <a:spcBef>
                <a:spcPts val="0"/>
              </a:spcBef>
            </a:pPr>
            <a:endParaRPr lang="bg-BG" sz="1400" dirty="0" smtClean="0"/>
          </a:p>
          <a:p>
            <a:pPr marL="171450" indent="-171450">
              <a:spcBef>
                <a:spcPts val="0"/>
              </a:spcBef>
              <a:buNone/>
            </a:pPr>
            <a:r>
              <a:rPr lang="bg-BG" sz="1400" b="1" dirty="0" smtClean="0"/>
              <a:t>Ключови </a:t>
            </a:r>
            <a:r>
              <a:rPr lang="bg-BG" sz="1400" b="1" dirty="0" smtClean="0"/>
              <a:t>факти</a:t>
            </a:r>
            <a:endParaRPr lang="en-US" sz="1400" dirty="0" smtClean="0"/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ВЕИ-тата </a:t>
            </a:r>
            <a:r>
              <a:rPr lang="bg-BG" sz="1400" dirty="0" smtClean="0"/>
              <a:t>и </a:t>
            </a:r>
            <a:r>
              <a:rPr lang="en-US" sz="1400" dirty="0" smtClean="0"/>
              <a:t>PPAs </a:t>
            </a:r>
            <a:r>
              <a:rPr lang="bg-BG" sz="1400" dirty="0" smtClean="0"/>
              <a:t>отговарят за 70% от </a:t>
            </a:r>
            <a:r>
              <a:rPr lang="bg-BG" sz="1400" dirty="0" smtClean="0"/>
              <a:t>разхода, </a:t>
            </a:r>
            <a:br>
              <a:rPr lang="bg-BG" sz="1400" dirty="0" smtClean="0"/>
            </a:br>
            <a:r>
              <a:rPr lang="bg-BG" sz="1400" dirty="0" smtClean="0"/>
              <a:t>а </a:t>
            </a:r>
            <a:r>
              <a:rPr lang="bg-BG" sz="1400" dirty="0" smtClean="0"/>
              <a:t>дават </a:t>
            </a:r>
            <a:r>
              <a:rPr lang="bg-BG" sz="1400" dirty="0" smtClean="0"/>
              <a:t>50</a:t>
            </a:r>
            <a:r>
              <a:rPr lang="bg-BG" sz="1400" dirty="0" smtClean="0"/>
              <a:t>% от обема на регулирания пазар</a:t>
            </a:r>
          </a:p>
          <a:p>
            <a:pPr marL="171450" indent="-171450">
              <a:spcBef>
                <a:spcPts val="0"/>
              </a:spcBef>
            </a:pPr>
            <a:endParaRPr lang="bg-BG" sz="1400" dirty="0" smtClean="0"/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Когенерациите </a:t>
            </a:r>
            <a:r>
              <a:rPr lang="bg-BG" sz="1400" dirty="0" smtClean="0"/>
              <a:t>не са ефективни </a:t>
            </a:r>
            <a:r>
              <a:rPr lang="bg-BG" sz="1400" dirty="0" smtClean="0"/>
              <a:t>и крос-субсидират</a:t>
            </a:r>
          </a:p>
          <a:p>
            <a:pPr marL="171450" indent="-171450">
              <a:spcBef>
                <a:spcPts val="0"/>
              </a:spcBef>
            </a:pPr>
            <a:endParaRPr lang="bg-BG" sz="1400" dirty="0" smtClean="0"/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Механизмите за балансиране имат нужда от подобрение, особено във ВЕИ сектора</a:t>
            </a:r>
          </a:p>
          <a:p>
            <a:pPr marL="171450" indent="-171450">
              <a:spcBef>
                <a:spcPts val="0"/>
              </a:spcBef>
            </a:pPr>
            <a:endParaRPr lang="bg-BG" sz="1400" dirty="0" smtClean="0"/>
          </a:p>
          <a:p>
            <a:pPr marL="171450" indent="-171450">
              <a:spcBef>
                <a:spcPts val="0"/>
              </a:spcBef>
            </a:pPr>
            <a:r>
              <a:rPr lang="bg-BG" sz="1400" dirty="0" smtClean="0"/>
              <a:t>Пропуски в управлението на държавните фирми, създаващи предпоставки за корупция</a:t>
            </a:r>
          </a:p>
          <a:p>
            <a:pPr marL="171450" indent="-171450">
              <a:spcBef>
                <a:spcPts val="0"/>
              </a:spcBef>
            </a:pPr>
            <a:endParaRPr lang="bg-BG" sz="1400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399839"/>
          <a:ext cx="3810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2057400" y="48387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501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5483" y="4958834"/>
            <a:ext cx="314189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200" dirty="0" smtClean="0">
                <a:latin typeface="+mj-lt"/>
              </a:rPr>
              <a:t>Solar</a:t>
            </a:r>
            <a:endParaRPr lang="en-US" sz="1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5483" y="4730234"/>
            <a:ext cx="331822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200" dirty="0" smtClean="0">
                <a:latin typeface="+mj-lt"/>
              </a:rPr>
              <a:t>Wind</a:t>
            </a:r>
            <a:endParaRPr lang="en-US" sz="12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6417" y="4295289"/>
            <a:ext cx="391453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Cogen</a:t>
            </a:r>
            <a:endParaRPr lang="en-US" sz="12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703" y="3838089"/>
            <a:ext cx="234167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AES</a:t>
            </a:r>
            <a:endParaRPr lang="en-US" sz="12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228489"/>
            <a:ext cx="506870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Contour</a:t>
            </a:r>
            <a:endParaRPr lang="en-US" sz="1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184" y="2771289"/>
            <a:ext cx="259686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NPP</a:t>
            </a:r>
            <a:endParaRPr lang="en-US" sz="12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8490" y="2390289"/>
            <a:ext cx="309380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bg-BG" sz="1200" dirty="0" smtClean="0">
                <a:latin typeface="+mj-lt"/>
              </a:rPr>
              <a:t>МИ2</a:t>
            </a:r>
            <a:endParaRPr lang="en-US" sz="12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254" y="2009289"/>
            <a:ext cx="375616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r"/>
            <a:r>
              <a:rPr lang="en-US" sz="1200" dirty="0" smtClean="0">
                <a:latin typeface="+mj-lt"/>
              </a:rPr>
              <a:t>Hydro</a:t>
            </a:r>
            <a:endParaRPr lang="en-US" sz="1200" dirty="0">
              <a:latin typeface="+mj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057400" y="3450112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225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57400" y="28321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145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57400" y="39751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190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57400" y="1909772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80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7400" y="4420648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185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57400" y="22225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68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57400" y="245110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30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8465" y="1542753"/>
            <a:ext cx="708527" cy="215444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17,1 TWh</a:t>
            </a:r>
            <a:endParaRPr lang="en-US" sz="14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77682" y="1542753"/>
            <a:ext cx="936154" cy="215444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BGN 2 840M</a:t>
            </a:r>
            <a:endParaRPr lang="en-US" sz="1400" b="1" dirty="0">
              <a:latin typeface="+mj-lt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57400" y="1527320"/>
            <a:ext cx="381000" cy="228600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167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1000" y="5523012"/>
            <a:ext cx="5180905" cy="153888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r>
              <a:rPr lang="en-US" sz="1000" dirty="0" smtClean="0">
                <a:latin typeface="+mj-lt"/>
              </a:rPr>
              <a:t>Source: </a:t>
            </a:r>
            <a:r>
              <a:rPr lang="bg-BG" sz="1000" dirty="0" smtClean="0">
                <a:latin typeface="+mj-lt"/>
              </a:rPr>
              <a:t>ДЕКВР; </a:t>
            </a:r>
            <a:r>
              <a:rPr lang="en-US" sz="1000" dirty="0" smtClean="0">
                <a:latin typeface="+mj-lt"/>
              </a:rPr>
              <a:t>industry data; MEE analysis; estimates for current regulatory period to Jun 30, 2015</a:t>
            </a:r>
            <a:endParaRPr lang="en-US" sz="1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CEB00-74EA-442D-87D5-1E33D27C270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2181</TotalTime>
  <Words>1328</Words>
  <Application>Microsoft Office PowerPoint</Application>
  <PresentationFormat>On-screen Show (16:10)</PresentationFormat>
  <Paragraphs>359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Състояние на енергийния отрасъл</vt:lpstr>
      <vt:lpstr>Въведение</vt:lpstr>
      <vt:lpstr>Насоки за ефективна работа на Борда</vt:lpstr>
      <vt:lpstr>Преглед на сектора за електрическа енергия</vt:lpstr>
      <vt:lpstr>Основни параметри на сектора (2014)</vt:lpstr>
      <vt:lpstr>Потреблението на ел. енергия е стабилно за последните 10 години, но износа е променлив</vt:lpstr>
      <vt:lpstr>Вътрешното потребление се очаква да намалее в следващите години</vt:lpstr>
      <vt:lpstr>Регулираният пазар губи 360 млн. лв. през първото полугодие на 2014</vt:lpstr>
      <vt:lpstr>Загубата се очаква да надхвърли 900 млн. лв. през следващите 12 месеца до юни 2015 г.</vt:lpstr>
      <vt:lpstr>Финансовата позиция на НЕК се влошава</vt:lpstr>
      <vt:lpstr>Възможности за подобрения в сектора </vt:lpstr>
      <vt:lpstr>Следващи стъпки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Състояние на енергийния отрасъл</dc:title>
  <dc:creator>Vassil Shtonov</dc:creator>
  <cp:lastModifiedBy>Admin</cp:lastModifiedBy>
  <cp:revision>170</cp:revision>
  <cp:lastPrinted>2014-09-02T09:54:06Z</cp:lastPrinted>
  <dcterms:created xsi:type="dcterms:W3CDTF">2014-08-20T20:10:22Z</dcterms:created>
  <dcterms:modified xsi:type="dcterms:W3CDTF">2014-09-02T11:23:54Z</dcterms:modified>
</cp:coreProperties>
</file>